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Lato"/>
      <p:regular r:id="rId50"/>
      <p:bold r:id="rId51"/>
      <p:italic r:id="rId52"/>
      <p:boldItalic r:id="rId53"/>
    </p:embeddedFont>
    <p:embeddedFont>
      <p:font typeface="Asap SemiBold"/>
      <p:regular r:id="rId54"/>
      <p:bold r:id="rId55"/>
      <p:italic r:id="rId56"/>
      <p:boldItalic r:id="rId57"/>
    </p:embeddedFont>
    <p:embeddedFont>
      <p:font typeface="Asap"/>
      <p:regular r:id="rId58"/>
      <p:bold r:id="rId59"/>
      <p:italic r:id="rId60"/>
      <p:boldItalic r:id="rId61"/>
    </p:embeddedFont>
    <p:embeddedFont>
      <p:font typeface="Asap Black"/>
      <p:bold r:id="rId62"/>
      <p:boldItalic r:id="rId63"/>
    </p:embeddedFont>
    <p:embeddedFont>
      <p:font typeface="Asap Medium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29">
          <p15:clr>
            <a:srgbClr val="747775"/>
          </p15:clr>
        </p15:guide>
        <p15:guide id="2" pos="42">
          <p15:clr>
            <a:srgbClr val="747775"/>
          </p15:clr>
        </p15:guide>
        <p15:guide id="3" orient="horz" pos="360">
          <p15:clr>
            <a:srgbClr val="747775"/>
          </p15:clr>
        </p15:guide>
        <p15:guide id="4" orient="horz" pos="3168">
          <p15:clr>
            <a:srgbClr val="747775"/>
          </p15:clr>
        </p15:guide>
        <p15:guide id="5" pos="72">
          <p15:clr>
            <a:srgbClr val="747775"/>
          </p15:clr>
        </p15:guide>
        <p15:guide id="6" orient="horz" pos="213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29"/>
        <p:guide pos="42"/>
        <p:guide pos="360" orient="horz"/>
        <p:guide pos="3168" orient="horz"/>
        <p:guide pos="72"/>
        <p:guide pos="213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sapBlack-bold.fntdata"/><Relationship Id="rId61" Type="http://schemas.openxmlformats.org/officeDocument/2006/relationships/font" Target="fonts/Asap-boldItalic.fntdata"/><Relationship Id="rId20" Type="http://schemas.openxmlformats.org/officeDocument/2006/relationships/slide" Target="slides/slide14.xml"/><Relationship Id="rId64" Type="http://schemas.openxmlformats.org/officeDocument/2006/relationships/font" Target="fonts/AsapMedium-regular.fntdata"/><Relationship Id="rId63" Type="http://schemas.openxmlformats.org/officeDocument/2006/relationships/font" Target="fonts/AsapBlack-boldItalic.fntdata"/><Relationship Id="rId22" Type="http://schemas.openxmlformats.org/officeDocument/2006/relationships/slide" Target="slides/slide16.xml"/><Relationship Id="rId66" Type="http://schemas.openxmlformats.org/officeDocument/2006/relationships/font" Target="fonts/AsapMedium-italic.fntdata"/><Relationship Id="rId21" Type="http://schemas.openxmlformats.org/officeDocument/2006/relationships/slide" Target="slides/slide15.xml"/><Relationship Id="rId65" Type="http://schemas.openxmlformats.org/officeDocument/2006/relationships/font" Target="fonts/AsapMedium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AsapMedium-boldItalic.fntdata"/><Relationship Id="rId60" Type="http://schemas.openxmlformats.org/officeDocument/2006/relationships/font" Target="fonts/Asap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55" Type="http://schemas.openxmlformats.org/officeDocument/2006/relationships/font" Target="fonts/AsapSemiBold-bold.fntdata"/><Relationship Id="rId10" Type="http://schemas.openxmlformats.org/officeDocument/2006/relationships/slide" Target="slides/slide4.xml"/><Relationship Id="rId54" Type="http://schemas.openxmlformats.org/officeDocument/2006/relationships/font" Target="fonts/AsapSemiBold-regular.fntdata"/><Relationship Id="rId13" Type="http://schemas.openxmlformats.org/officeDocument/2006/relationships/slide" Target="slides/slide7.xml"/><Relationship Id="rId57" Type="http://schemas.openxmlformats.org/officeDocument/2006/relationships/font" Target="fonts/AsapSemiBold-boldItalic.fntdata"/><Relationship Id="rId12" Type="http://schemas.openxmlformats.org/officeDocument/2006/relationships/slide" Target="slides/slide6.xml"/><Relationship Id="rId56" Type="http://schemas.openxmlformats.org/officeDocument/2006/relationships/font" Target="fonts/AsapSemiBold-italic.fntdata"/><Relationship Id="rId15" Type="http://schemas.openxmlformats.org/officeDocument/2006/relationships/slide" Target="slides/slide9.xml"/><Relationship Id="rId59" Type="http://schemas.openxmlformats.org/officeDocument/2006/relationships/font" Target="fonts/Asap-bold.fntdata"/><Relationship Id="rId14" Type="http://schemas.openxmlformats.org/officeDocument/2006/relationships/slide" Target="slides/slide8.xml"/><Relationship Id="rId58" Type="http://schemas.openxmlformats.org/officeDocument/2006/relationships/font" Target="fonts/Asap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2682a99a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2682a99a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95e73975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95e73975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95e73975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95e73975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95e73975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95e73975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95e73975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95e73975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9f7cdedc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9f7cdedc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c1455d9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c1455d9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c1455d97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c1455d97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9f7cdedc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9f7cdedc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95e73975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95e73975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95e73975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95e73975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34c4bcff4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334c4bcff4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95e73975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95e73975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9f7cdedc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9f7cdedc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c1455d97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c1455d9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c1455d97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c1455d97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c1455d97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c1455d97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c1455d97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c1455d97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c1455d97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c1455d97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c1455d97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c1455d97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c1455d97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c1455d97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c1455d97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c1455d97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595e7397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595e7397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c1455d97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c1455d97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c1455d97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c1455d97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c1455d97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c1455d97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c1455d97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c1455d97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c1455d97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c1455d97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c1455d97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c1455d97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c1455d97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c1455d97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c1455d97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c1455d97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c1455d97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c1455d97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0a95eb84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0a95eb84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085ff01e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085ff01e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0a95eb84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0a95eb84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0a95eb84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0a95eb84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9f7cdedc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49f7cdedc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5c1455d97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5c1455d97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95e7397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95e7397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9f7cdedc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9f7cdedc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95e73975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95e73975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9f7cdedc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9f7cdedc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95e73975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95e73975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NQDkmJcY7nMgD43ctsN3Iuut8YYQ0Kk/view" TargetMode="External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Relationship Id="rId4" Type="http://schemas.openxmlformats.org/officeDocument/2006/relationships/image" Target="../media/image7.gif"/><Relationship Id="rId5" Type="http://schemas.openxmlformats.org/officeDocument/2006/relationships/image" Target="../media/image6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pCW-1OjfodSyeHcKbXdxhA0EAMC1Ezxi/view" TargetMode="External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Relationship Id="rId4" Type="http://schemas.openxmlformats.org/officeDocument/2006/relationships/image" Target="../media/image7.gif"/><Relationship Id="rId5" Type="http://schemas.openxmlformats.org/officeDocument/2006/relationships/image" Target="../media/image6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mr5CFqvCutpIkSJp1kzuuXsR2T5QUUKY/view" TargetMode="External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gif"/><Relationship Id="rId4" Type="http://schemas.openxmlformats.org/officeDocument/2006/relationships/image" Target="../media/image7.gif"/><Relationship Id="rId5" Type="http://schemas.openxmlformats.org/officeDocument/2006/relationships/image" Target="../media/image6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yb0WT4GGGZ59Rl8EQi9CAADymI3qvDGc/view" TargetMode="External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Relationship Id="rId4" Type="http://schemas.openxmlformats.org/officeDocument/2006/relationships/image" Target="../media/image6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gSawVp3XRUAg67qE5J8PJ-9dp9gpzdrR/view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gif"/><Relationship Id="rId4" Type="http://schemas.openxmlformats.org/officeDocument/2006/relationships/image" Target="../media/image7.gif"/><Relationship Id="rId5" Type="http://schemas.openxmlformats.org/officeDocument/2006/relationships/image" Target="../media/image6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OR5hgZ0ZA8fmAqSzwhlLDDR_KpFDnaLw/view" TargetMode="External"/><Relationship Id="rId8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gif"/><Relationship Id="rId4" Type="http://schemas.openxmlformats.org/officeDocument/2006/relationships/image" Target="../media/image6.png"/><Relationship Id="rId5" Type="http://schemas.openxmlformats.org/officeDocument/2006/relationships/image" Target="../media/image2.gif"/><Relationship Id="rId6" Type="http://schemas.openxmlformats.org/officeDocument/2006/relationships/image" Target="../media/image7.gif"/><Relationship Id="rId7" Type="http://schemas.openxmlformats.org/officeDocument/2006/relationships/hyperlink" Target="http://drive.google.com/file/d/1OeN-jlzA7N5-D7PFk2LsMvq1Fr-pvu8W/view" TargetMode="External"/><Relationship Id="rId8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gif"/><Relationship Id="rId4" Type="http://schemas.openxmlformats.org/officeDocument/2006/relationships/image" Target="../media/image6.png"/><Relationship Id="rId5" Type="http://schemas.openxmlformats.org/officeDocument/2006/relationships/image" Target="../media/image2.gif"/><Relationship Id="rId6" Type="http://schemas.openxmlformats.org/officeDocument/2006/relationships/image" Target="../media/image7.gif"/><Relationship Id="rId7" Type="http://schemas.openxmlformats.org/officeDocument/2006/relationships/hyperlink" Target="http://drive.google.com/file/d/1AWtcU1qdFnAUCwjYf462btf5HCZbLHr2/view" TargetMode="External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gif"/><Relationship Id="rId4" Type="http://schemas.openxmlformats.org/officeDocument/2006/relationships/image" Target="../media/image6.png"/><Relationship Id="rId5" Type="http://schemas.openxmlformats.org/officeDocument/2006/relationships/image" Target="../media/image2.gif"/><Relationship Id="rId6" Type="http://schemas.openxmlformats.org/officeDocument/2006/relationships/image" Target="../media/image7.gif"/><Relationship Id="rId7" Type="http://schemas.openxmlformats.org/officeDocument/2006/relationships/hyperlink" Target="http://drive.google.com/file/d/1e8im2YunANZvK5BxC8pDHUS4_sfN4Hz3/view" TargetMode="External"/><Relationship Id="rId8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nlc.info/app/edb/event/49268" TargetMode="External"/><Relationship Id="rId4" Type="http://schemas.openxmlformats.org/officeDocument/2006/relationships/hyperlink" Target="https://nlc.info/app/edb/event/49268" TargetMode="External"/><Relationship Id="rId5" Type="http://schemas.openxmlformats.org/officeDocument/2006/relationships/hyperlink" Target="https://nlc.info/app/edb/event/49269" TargetMode="External"/><Relationship Id="rId6" Type="http://schemas.openxmlformats.org/officeDocument/2006/relationships/hyperlink" Target="https://nlc.info/app/edb/event/49269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nlc.info/app/edb/event/49259" TargetMode="External"/><Relationship Id="rId4" Type="http://schemas.openxmlformats.org/officeDocument/2006/relationships/hyperlink" Target="https://nlc.info/app/edb/event/49259" TargetMode="External"/><Relationship Id="rId5" Type="http://schemas.openxmlformats.org/officeDocument/2006/relationships/hyperlink" Target="https://nlc.info/app/edb/event/49259" TargetMode="External"/><Relationship Id="rId6" Type="http://schemas.openxmlformats.org/officeDocument/2006/relationships/hyperlink" Target="https://nlc.info/app/edb/event/49258" TargetMode="External"/><Relationship Id="rId7" Type="http://schemas.openxmlformats.org/officeDocument/2006/relationships/hyperlink" Target="https://nlc.info/app/edb/event/49258" TargetMode="External"/><Relationship Id="rId8" Type="http://schemas.openxmlformats.org/officeDocument/2006/relationships/hyperlink" Target="https://nlc.info/app/edb/event/49258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gif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Relationship Id="rId4" Type="http://schemas.openxmlformats.org/officeDocument/2006/relationships/hyperlink" Target="http://drive.google.com/file/d/1vyuoFf52p0VS7yviIzJUO_F6hBgNkL1h/view" TargetMode="External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gif"/><Relationship Id="rId4" Type="http://schemas.openxmlformats.org/officeDocument/2006/relationships/hyperlink" Target="https://creativecommons.org/publicdomain/zero/1.0/deed.de" TargetMode="External"/><Relationship Id="rId5" Type="http://schemas.openxmlformats.org/officeDocument/2006/relationships/hyperlink" Target="https://freesound.org/people/soneproject/sounds/244356/" TargetMode="External"/><Relationship Id="rId6" Type="http://schemas.openxmlformats.org/officeDocument/2006/relationships/hyperlink" Target="https://creativecommons.org/publicdomain/zero/1.0/deed.de" TargetMode="External"/><Relationship Id="rId7" Type="http://schemas.openxmlformats.org/officeDocument/2006/relationships/hyperlink" Target="https://freesound.org/people/smokinghotdog/sounds/584244/" TargetMode="External"/><Relationship Id="rId8" Type="http://schemas.openxmlformats.org/officeDocument/2006/relationships/hyperlink" Target="https://creativecommons.org/publicdomain/zero/1.0/deed.d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gif"/><Relationship Id="rId4" Type="http://schemas.openxmlformats.org/officeDocument/2006/relationships/hyperlink" Target="https://www.svgrepo.com/" TargetMode="External"/><Relationship Id="rId9" Type="http://schemas.openxmlformats.org/officeDocument/2006/relationships/hyperlink" Target="https://www.svgrepo.com/svg/217218/alien" TargetMode="External"/><Relationship Id="rId5" Type="http://schemas.openxmlformats.org/officeDocument/2006/relationships/hyperlink" Target="https://creativecommons.org/publicdomain/zero/1.0/deed.de" TargetMode="External"/><Relationship Id="rId6" Type="http://schemas.openxmlformats.org/officeDocument/2006/relationships/hyperlink" Target="https://www.svgrepo.com/" TargetMode="External"/><Relationship Id="rId7" Type="http://schemas.openxmlformats.org/officeDocument/2006/relationships/hyperlink" Target="https://www.svgrepo.com/svg/217250/robot" TargetMode="External"/><Relationship Id="rId8" Type="http://schemas.openxmlformats.org/officeDocument/2006/relationships/hyperlink" Target="https://www.svgrepo.com/svg/217210/alien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GUQwBLr5t1v0MfkWUzjPU5yH9_1AuGoe/view" TargetMode="External"/><Relationship Id="rId7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sWaed9MCn9g3Gu2_Kl25C4oTmJCKta5l/view" TargetMode="External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Relationship Id="rId4" Type="http://schemas.openxmlformats.org/officeDocument/2006/relationships/image" Target="../media/image7.gif"/><Relationship Id="rId5" Type="http://schemas.openxmlformats.org/officeDocument/2006/relationships/image" Target="../media/image6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Byxmlstr55pKAijqdI28pJJYfCbC31FQ/view" TargetMode="External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NLQ-Intro-1-V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8"/>
          <p:cNvGrpSpPr/>
          <p:nvPr/>
        </p:nvGrpSpPr>
        <p:grpSpPr>
          <a:xfrm>
            <a:off x="627549" y="1139911"/>
            <a:ext cx="4546522" cy="2447636"/>
            <a:chOff x="1815075" y="1700550"/>
            <a:chExt cx="5624100" cy="1685700"/>
          </a:xfrm>
        </p:grpSpPr>
        <p:sp>
          <p:nvSpPr>
            <p:cNvPr id="172" name="Google Shape;172;p18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1905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73" name="Google Shape;173;p18"/>
            <p:cNvSpPr txBox="1"/>
            <p:nvPr/>
          </p:nvSpPr>
          <p:spPr>
            <a:xfrm>
              <a:off x="1830675" y="1746925"/>
              <a:ext cx="5608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Künstliche Intelligenz</a:t>
              </a:r>
              <a:endParaRPr b="1" sz="1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74" name="Google Shape;174;p18"/>
          <p:cNvSpPr txBox="1"/>
          <p:nvPr/>
        </p:nvSpPr>
        <p:spPr>
          <a:xfrm>
            <a:off x="1853963" y="556100"/>
            <a:ext cx="2060700" cy="435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Algorithmen</a:t>
            </a:r>
            <a:endParaRPr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5" name="Google Shape;175;p18"/>
          <p:cNvSpPr txBox="1"/>
          <p:nvPr>
            <p:ph idx="4294967295" type="subTitle"/>
          </p:nvPr>
        </p:nvSpPr>
        <p:spPr>
          <a:xfrm>
            <a:off x="21730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Was ist Künstliche Intelligenz (KI)?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76" name="Google Shape;176;p18"/>
          <p:cNvGrpSpPr/>
          <p:nvPr/>
        </p:nvGrpSpPr>
        <p:grpSpPr>
          <a:xfrm>
            <a:off x="993172" y="1557308"/>
            <a:ext cx="3803016" cy="1929284"/>
            <a:chOff x="1815075" y="1700550"/>
            <a:chExt cx="5624100" cy="1685700"/>
          </a:xfrm>
        </p:grpSpPr>
        <p:sp>
          <p:nvSpPr>
            <p:cNvPr id="177" name="Google Shape;177;p18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1905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1830675" y="1746925"/>
              <a:ext cx="56085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Maschinelles Lernen (ML)</a:t>
              </a:r>
              <a:endParaRPr sz="1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179" name="Google Shape;179;p18"/>
          <p:cNvCxnSpPr>
            <a:stCxn id="174" idx="2"/>
            <a:endCxn id="178" idx="0"/>
          </p:cNvCxnSpPr>
          <p:nvPr/>
        </p:nvCxnSpPr>
        <p:spPr>
          <a:xfrm>
            <a:off x="2884313" y="991100"/>
            <a:ext cx="15600" cy="619200"/>
          </a:xfrm>
          <a:prstGeom prst="straightConnector1">
            <a:avLst/>
          </a:prstGeom>
          <a:noFill/>
          <a:ln cap="flat" cmpd="sng" w="38100">
            <a:solidFill>
              <a:srgbClr val="801F1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0" name="Google Shape;180;p18"/>
          <p:cNvGrpSpPr/>
          <p:nvPr/>
        </p:nvGrpSpPr>
        <p:grpSpPr>
          <a:xfrm>
            <a:off x="1507022" y="2028192"/>
            <a:ext cx="2799677" cy="1332883"/>
            <a:chOff x="1815075" y="1700550"/>
            <a:chExt cx="5624100" cy="1685700"/>
          </a:xfrm>
        </p:grpSpPr>
        <p:sp>
          <p:nvSpPr>
            <p:cNvPr id="181" name="Google Shape;181;p18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1905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82" name="Google Shape;182;p18"/>
            <p:cNvSpPr txBox="1"/>
            <p:nvPr/>
          </p:nvSpPr>
          <p:spPr>
            <a:xfrm>
              <a:off x="1830675" y="1746925"/>
              <a:ext cx="56085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Deep Learning (DL)</a:t>
              </a:r>
              <a:endParaRPr sz="1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183" name="Google Shape;183;p18"/>
          <p:cNvGrpSpPr/>
          <p:nvPr/>
        </p:nvGrpSpPr>
        <p:grpSpPr>
          <a:xfrm>
            <a:off x="1775200" y="2528840"/>
            <a:ext cx="2210506" cy="756627"/>
            <a:chOff x="3898650" y="3647525"/>
            <a:chExt cx="2094075" cy="1330450"/>
          </a:xfrm>
        </p:grpSpPr>
        <p:sp>
          <p:nvSpPr>
            <p:cNvPr id="184" name="Google Shape;184;p18"/>
            <p:cNvSpPr/>
            <p:nvPr/>
          </p:nvSpPr>
          <p:spPr>
            <a:xfrm>
              <a:off x="3898650" y="3647525"/>
              <a:ext cx="2088300" cy="1293900"/>
            </a:xfrm>
            <a:prstGeom prst="rect">
              <a:avLst/>
            </a:prstGeom>
            <a:solidFill>
              <a:srgbClr val="EEEEEE"/>
            </a:solidFill>
            <a:ln cap="flat" cmpd="sng" w="1905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3904425" y="3678975"/>
              <a:ext cx="2088300" cy="12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839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Gen(erative) KI</a:t>
              </a:r>
              <a:endParaRPr b="1" sz="1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(Text-, Ton-, Bild-KIs, Multimodale KIs)</a:t>
              </a:r>
              <a:endParaRPr b="1" sz="1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86" name="Google Shape;186;p18"/>
          <p:cNvSpPr txBox="1"/>
          <p:nvPr/>
        </p:nvSpPr>
        <p:spPr>
          <a:xfrm>
            <a:off x="6344899" y="540500"/>
            <a:ext cx="25365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Maschinelles Lernen (ML)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6403713" y="981052"/>
            <a:ext cx="2418900" cy="1385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Erkennen von Mustern aus Daten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können sich dadurch verbessern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ohne explizit programmiert zu sein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344899" y="2597900"/>
            <a:ext cx="26598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Deep Learning (DL)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6406575" y="3038450"/>
            <a:ext cx="2536500" cy="19857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Nutzung von künstlichen neuronalen Netzen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mit vielen Schichten („deep“)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besonders leistungsstarke Systeme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Bilderkennung, Sprachverarbeitung oder autonomen Systemen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234175" y="3827600"/>
            <a:ext cx="5399100" cy="10512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sap"/>
                <a:ea typeface="Asap"/>
                <a:cs typeface="Asap"/>
                <a:sym typeface="Asap"/>
              </a:rPr>
              <a:t>Überwachtes Lernen</a:t>
            </a:r>
            <a:r>
              <a:rPr lang="en" sz="1100">
                <a:latin typeface="Asap"/>
                <a:ea typeface="Asap"/>
                <a:cs typeface="Asap"/>
                <a:sym typeface="Asap"/>
              </a:rPr>
              <a:t> → anhand von Beispielen mit bekannten Ausgaben</a:t>
            </a:r>
            <a:endParaRPr sz="11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sap"/>
                <a:ea typeface="Asap"/>
                <a:cs typeface="Asap"/>
                <a:sym typeface="Asap"/>
              </a:rPr>
              <a:t>Unüberwachtes Lerne </a:t>
            </a:r>
            <a:r>
              <a:rPr lang="en" sz="1100">
                <a:latin typeface="Asap"/>
                <a:ea typeface="Asap"/>
                <a:cs typeface="Asap"/>
                <a:sym typeface="Asap"/>
              </a:rPr>
              <a:t>→ Entdeckung von Mustern in unmarkierten Daten</a:t>
            </a:r>
            <a:endParaRPr sz="11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latin typeface="Asap"/>
                <a:ea typeface="Asap"/>
                <a:cs typeface="Asap"/>
                <a:sym typeface="Asap"/>
              </a:rPr>
              <a:t>Bestärkendes Lernen </a:t>
            </a:r>
            <a:r>
              <a:rPr lang="en" sz="1100">
                <a:latin typeface="Asap"/>
                <a:ea typeface="Asap"/>
                <a:cs typeface="Asap"/>
                <a:sym typeface="Asap"/>
              </a:rPr>
              <a:t>→ durch Belohnung/Strafe in Interaktion mit einer Umgebung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91" name="Google Shape;191;p18"/>
          <p:cNvCxnSpPr>
            <a:stCxn id="178" idx="0"/>
            <a:endCxn id="182" idx="0"/>
          </p:cNvCxnSpPr>
          <p:nvPr/>
        </p:nvCxnSpPr>
        <p:spPr>
          <a:xfrm>
            <a:off x="2899955" y="1610385"/>
            <a:ext cx="10800" cy="454500"/>
          </a:xfrm>
          <a:prstGeom prst="straightConnector1">
            <a:avLst/>
          </a:prstGeom>
          <a:noFill/>
          <a:ln cap="flat" cmpd="sng" w="38100">
            <a:solidFill>
              <a:srgbClr val="801F1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975375" y="1244400"/>
            <a:ext cx="600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Von LLMs bis Transformer – Technischer Einblick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 title="M1.1-2_D2_Von_LLMs_bis_Transformer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Von LLMs bis Transformer – Technischer Einblick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877900" y="1316250"/>
            <a:ext cx="2225100" cy="2395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GPT, Claude oder Gemini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3223100" y="1316250"/>
            <a:ext cx="5043000" cy="25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Transformer-Architektur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spezieller Aufbau eines neuronalen Netzes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effizienter Umgang mit Textdaten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berücksichtigen die Reihenfolge von Wörtern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erkennen komplexe Abhängigkeiten in langen Texten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Mechanismus: Self-Attention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entscheidet </a:t>
            </a:r>
            <a:r>
              <a:rPr lang="en">
                <a:latin typeface="Asap"/>
                <a:ea typeface="Asap"/>
                <a:cs typeface="Asap"/>
                <a:sym typeface="Asap"/>
              </a:rPr>
              <a:t>selbst </a:t>
            </a:r>
            <a:r>
              <a:rPr lang="en">
                <a:latin typeface="Asap"/>
                <a:ea typeface="Asap"/>
                <a:cs typeface="Asap"/>
                <a:sym typeface="Asap"/>
              </a:rPr>
              <a:t>welche Wörter im Satz besonders wichtig sind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auch für Bild, Ton und multimodale Anwendungen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Von LLMs bis Transformer – Technischer Einblick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677150" y="1011450"/>
            <a:ext cx="8092200" cy="32802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Teilkomponenten der </a:t>
            </a:r>
            <a:r>
              <a:rPr b="1" lang="en">
                <a:latin typeface="Asap"/>
                <a:ea typeface="Asap"/>
                <a:cs typeface="Asap"/>
                <a:sym typeface="Asap"/>
              </a:rPr>
              <a:t>Transformer-Architektur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Embeddings (Einbettungen)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Wörter / Tokens → Vektoren mit numerischen Werte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ähnliche Wörter haben ähnliche Vektoren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„Verständnis“ von Sprache über diese mathematische Darstellung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Position Encoding (Positionskodierung)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Modell „kennt“ keine Reihenfolge der Tokens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Token wird Positionsinformation hinzugefügt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Modell „weiß“ dadurch welches Wort wo im Satz steht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Masking (Maskierung)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bestimmte Teile des Eingabetextes werden maskiert (ausgeblendet)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○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verhindert, dass Modell Informationen „vorausnimmt“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2975375" y="1244400"/>
            <a:ext cx="576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Trainingsparadigmen und Modelloptimierung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 title="M1.1-2_D3_Trainingsparadigmen_und_Modelloptimierung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/>
        </p:nvSpPr>
        <p:spPr>
          <a:xfrm>
            <a:off x="555775" y="990400"/>
            <a:ext cx="25803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Pre-Training (Vortraining)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555775" y="1414000"/>
            <a:ext cx="25803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Training auf riesigen Textmengen (Internet, Büchern, Foren oder wissenschaftlichen Datenbanken)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automatisiertes Sammeln und Filtern der Daten um sprachliche Muster zu erfassen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Ziel: generelles Sprachverständnis entwickeln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Modelle lernen das nächste Wort in einem Satz vorherzusagen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2352600" y="541725"/>
            <a:ext cx="443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Trainingsparadigmen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4" name="Google Shape;234;p23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Trainingsparadigmen und Modelloptimierung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35" name="Google Shape;235;p23"/>
          <p:cNvCxnSpPr/>
          <p:nvPr/>
        </p:nvCxnSpPr>
        <p:spPr>
          <a:xfrm flipH="1" rot="-5400000">
            <a:off x="6914375" y="-4455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6" name="Google Shape;236;p23"/>
          <p:cNvCxnSpPr/>
          <p:nvPr/>
        </p:nvCxnSpPr>
        <p:spPr>
          <a:xfrm flipH="1">
            <a:off x="-788144" y="5683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7" name="Google Shape;237;p23"/>
          <p:cNvSpPr txBox="1"/>
          <p:nvPr/>
        </p:nvSpPr>
        <p:spPr>
          <a:xfrm>
            <a:off x="3265084" y="990400"/>
            <a:ext cx="25803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Fine-Tuning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3265084" y="1414000"/>
            <a:ext cx="25803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weiteres Training mit gezielt kuratierter Datenbasis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zum Beispiel juristische Texte, medizinische Anfragen oder schulische Verwaltungsvorgänge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Anpassung ethischer Regeln, Sprachstil oder Fachsprache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5979469" y="990400"/>
            <a:ext cx="25803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Retrieval-Augmented Generation (RAG)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5979469" y="1414000"/>
            <a:ext cx="25803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Kombination eines LLMs mit externer Wissensquelle (Suchmaschine, Datenbank)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Zugriff auf aktuelle oder fachspezifische Informationen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Trainingsparadigmen und Modelloptimierung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525900" y="580145"/>
            <a:ext cx="8092200" cy="16131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Modelloptimierung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Gradient Descent (Gradientenabstieg)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schrittweise Anpassung des Modells → Verringerung von Fehlerquoten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Grundlage: </a:t>
            </a:r>
            <a:r>
              <a:rPr b="1" lang="en" sz="1300">
                <a:latin typeface="Asap"/>
                <a:ea typeface="Asap"/>
                <a:cs typeface="Asap"/>
                <a:sym typeface="Asap"/>
              </a:rPr>
              <a:t>Loss-Funktion (Verlustfunktion)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Messung wie weit die Modellvorhersage von der tatsächlichen Antwort abweicht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47" name="Google Shape;247;p24"/>
          <p:cNvCxnSpPr/>
          <p:nvPr/>
        </p:nvCxnSpPr>
        <p:spPr>
          <a:xfrm flipH="1" rot="-5400000">
            <a:off x="6914375" y="-4455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48" name="Google Shape;248;p24"/>
          <p:cNvCxnSpPr/>
          <p:nvPr/>
        </p:nvCxnSpPr>
        <p:spPr>
          <a:xfrm flipH="1">
            <a:off x="-788144" y="5683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9" name="Google Shape;249;p24"/>
          <p:cNvSpPr txBox="1"/>
          <p:nvPr/>
        </p:nvSpPr>
        <p:spPr>
          <a:xfrm>
            <a:off x="536400" y="2293275"/>
            <a:ext cx="80712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Wie funktioniert das?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Modell erhält Eingabetext und soll nächstes Wort vorhersagen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Wahrscheinlichkeiten werden berechnet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Vergleich des tatsächlich folgenden Wortes aus Trainingssatz mit dem vom Modell vorhergesagten Wort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je größer die Abweichung, desto höher der Fehlerwert (Loss)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Gradient-Descent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-Algorithmus berechnet Richtung der Modellparameter für Anpassung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Modell wird besser darin, korrekte Vorhersagen zu treffen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millionenfache Wiederholung bis stabiles Leistungsniveau erreicht ist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/>
        </p:nvSpPr>
        <p:spPr>
          <a:xfrm>
            <a:off x="2910775" y="1244400"/>
            <a:ext cx="5666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Feinabstimmung von KI-Modellen:</a:t>
            </a:r>
            <a:endParaRPr b="1" sz="28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Prompt Engineering, RLHF und die Rolle spezialisierter Berufe</a:t>
            </a:r>
            <a:endParaRPr b="1" sz="1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1246625" y="12019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00" y="901600"/>
            <a:ext cx="2030501" cy="1564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5"/>
          <p:cNvGrpSpPr/>
          <p:nvPr/>
        </p:nvGrpSpPr>
        <p:grpSpPr>
          <a:xfrm>
            <a:off x="5739950" y="2169050"/>
            <a:ext cx="3230424" cy="2974451"/>
            <a:chOff x="894550" y="2169050"/>
            <a:chExt cx="3230424" cy="2974451"/>
          </a:xfrm>
        </p:grpSpPr>
        <p:pic>
          <p:nvPicPr>
            <p:cNvPr id="259" name="Google Shape;25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4550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7700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1" name="Google Shape;261;p25"/>
          <p:cNvCxnSpPr/>
          <p:nvPr/>
        </p:nvCxnSpPr>
        <p:spPr>
          <a:xfrm flipH="1">
            <a:off x="7365256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62" name="Google Shape;262;p25" title="M1.1-2_D4_Feinabstimmung_von_KI-Modellen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Trainingsparadigmen und Modelloptimierung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25900" y="576950"/>
            <a:ext cx="8092200" cy="26121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Prompt des Anwendenden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Beispiel 1: </a:t>
            </a:r>
            <a:r>
              <a:rPr i="1" lang="en" sz="1300">
                <a:latin typeface="Asap"/>
                <a:ea typeface="Asap"/>
                <a:cs typeface="Asap"/>
                <a:sym typeface="Asap"/>
              </a:rPr>
              <a:t>„Erkläre den Begriff 'Algorithmus' für eine Schulklasse der 6. Jahrgangsstufe.“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Beispiel 2: </a:t>
            </a:r>
            <a:r>
              <a:rPr i="1" lang="en" sz="1300">
                <a:latin typeface="Asap"/>
                <a:ea typeface="Asap"/>
                <a:cs typeface="Asap"/>
                <a:sym typeface="Asap"/>
              </a:rPr>
              <a:t>„Erkläre den Begriff 'Algorithmus' für eine angehende Informatikstudentin.“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Unterschiede Prompt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Zielgruppe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Ausgabe unterscheidet sich in Sprache, Tiefe und Beispiele in der Ausgabe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⇒ Kontextinformationen sind wichtig!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69" name="Google Shape;269;p26"/>
          <p:cNvCxnSpPr/>
          <p:nvPr/>
        </p:nvCxnSpPr>
        <p:spPr>
          <a:xfrm flipH="1" rot="-5400000">
            <a:off x="6914375" y="-4455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70" name="Google Shape;270;p26"/>
          <p:cNvCxnSpPr/>
          <p:nvPr/>
        </p:nvCxnSpPr>
        <p:spPr>
          <a:xfrm flipH="1">
            <a:off x="-788144" y="5683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71" name="Google Shape;271;p26"/>
          <p:cNvSpPr txBox="1"/>
          <p:nvPr/>
        </p:nvSpPr>
        <p:spPr>
          <a:xfrm>
            <a:off x="547025" y="3497415"/>
            <a:ext cx="61137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System-Prompt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unsichtbare Anwendungen im Hintergrund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steuert das Verhalten des Modells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Festlegung: freundliche, sachliche oder vorsichtige Antwort des LLMs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„Antworte nur auf Fragen zum Schulrecht in Niedersachsen“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nicht sichtbar für Nutzende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72" name="Google Shape;272;p26"/>
          <p:cNvCxnSpPr/>
          <p:nvPr/>
        </p:nvCxnSpPr>
        <p:spPr>
          <a:xfrm flipH="1">
            <a:off x="-635744" y="35401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Trainingsparadigmen und Modelloptimierung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525900" y="1258500"/>
            <a:ext cx="8092200" cy="23487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Reinforcement Learning from Human Feedback (RLHF)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Modelle mithilfe menschlichen Feedbacks verbessern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Menschen bewerten die Antworten eines Modells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Grundlage für weiteres Training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Modell lernt bevorzugte Antworten häufiger zu geben und problematische zu vermeiden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→ bessere Abstimmung des Modells auf Erwartungen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79" name="Google Shape;279;p27"/>
          <p:cNvCxnSpPr/>
          <p:nvPr/>
        </p:nvCxnSpPr>
        <p:spPr>
          <a:xfrm flipH="1" rot="-5400000">
            <a:off x="6914375" y="-4455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80" name="Google Shape;280;p27"/>
          <p:cNvCxnSpPr/>
          <p:nvPr/>
        </p:nvCxnSpPr>
        <p:spPr>
          <a:xfrm flipH="1">
            <a:off x="-788144" y="5683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>
            <p:ph type="ctrTitle"/>
          </p:nvPr>
        </p:nvSpPr>
        <p:spPr>
          <a:xfrm>
            <a:off x="1020025" y="462475"/>
            <a:ext cx="71256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Asap"/>
                <a:ea typeface="Asap"/>
                <a:cs typeface="Asap"/>
                <a:sym typeface="Asap"/>
              </a:rPr>
              <a:t>Funktionsweise von KI</a:t>
            </a:r>
            <a:endParaRPr sz="60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2" name="Google Shape;32;p10"/>
          <p:cNvGrpSpPr/>
          <p:nvPr/>
        </p:nvGrpSpPr>
        <p:grpSpPr>
          <a:xfrm>
            <a:off x="3401552" y="2169054"/>
            <a:ext cx="3230424" cy="2974451"/>
            <a:chOff x="1648713" y="2169050"/>
            <a:chExt cx="3230424" cy="2974451"/>
          </a:xfrm>
        </p:grpSpPr>
        <p:pic>
          <p:nvPicPr>
            <p:cNvPr id="33" name="Google Shape;33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10" title="M1.1-2_A0_A1_Funktionsweise_von_KI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Trainingsparadigmen und Modelloptimierung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86" name="Google Shape;286;p28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87" name="Google Shape;287;p28"/>
          <p:cNvCxnSpPr/>
          <p:nvPr/>
        </p:nvCxnSpPr>
        <p:spPr>
          <a:xfrm flipH="1">
            <a:off x="-7881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88" name="Google Shape;288;p28"/>
          <p:cNvSpPr txBox="1"/>
          <p:nvPr/>
        </p:nvSpPr>
        <p:spPr>
          <a:xfrm>
            <a:off x="1315900" y="846525"/>
            <a:ext cx="6512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Welche Berufe sind an Reinforcement Learning from Human Feedback beteiligt?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447875" y="1336017"/>
            <a:ext cx="1455600" cy="366300"/>
          </a:xfrm>
          <a:prstGeom prst="roundRect">
            <a:avLst>
              <a:gd fmla="val 50000" name="adj"/>
            </a:avLst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AI-Trainierende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5285925" y="2586325"/>
            <a:ext cx="1905300" cy="442500"/>
          </a:xfrm>
          <a:prstGeom prst="roundRect">
            <a:avLst>
              <a:gd fmla="val 50000" name="adj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Ethik-Experten und -Expertinnen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4640100" y="1258925"/>
            <a:ext cx="1455600" cy="642900"/>
          </a:xfrm>
          <a:prstGeom prst="roundRect">
            <a:avLst>
              <a:gd fmla="val 50000" name="adj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Machine Learning Engineers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92" name="Google Shape;292;p28"/>
          <p:cNvSpPr/>
          <p:nvPr/>
        </p:nvSpPr>
        <p:spPr>
          <a:xfrm>
            <a:off x="1616514" y="2457926"/>
            <a:ext cx="1455600" cy="508800"/>
          </a:xfrm>
          <a:prstGeom prst="roundRect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Prompt Engineers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371681" y="1702322"/>
            <a:ext cx="265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1F17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200">
                <a:solidFill>
                  <a:srgbClr val="0E0E0E"/>
                </a:solidFill>
                <a:latin typeface="Asap Black"/>
                <a:ea typeface="Asap Black"/>
                <a:cs typeface="Asap Black"/>
                <a:sym typeface="Asap Black"/>
              </a:rPr>
              <a:t> </a:t>
            </a:r>
            <a:r>
              <a:rPr lang="en" sz="1200">
                <a:solidFill>
                  <a:srgbClr val="801F17"/>
                </a:solidFill>
                <a:latin typeface="Asap Medium"/>
                <a:ea typeface="Asap Medium"/>
                <a:cs typeface="Asap Medium"/>
                <a:sym typeface="Asap Medium"/>
              </a:rPr>
              <a:t>bewerten Modellantworten</a:t>
            </a:r>
            <a:endParaRPr sz="1200">
              <a:solidFill>
                <a:srgbClr val="801F17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1F17"/>
                </a:solidFill>
                <a:latin typeface="Asap Black"/>
                <a:ea typeface="Asap Black"/>
                <a:cs typeface="Asap Black"/>
                <a:sym typeface="Asap Black"/>
              </a:rPr>
              <a:t>→ </a:t>
            </a:r>
            <a:r>
              <a:rPr lang="en" sz="1200">
                <a:solidFill>
                  <a:srgbClr val="801F17"/>
                </a:solidFill>
                <a:latin typeface="Asap"/>
                <a:ea typeface="Asap"/>
                <a:cs typeface="Asap"/>
                <a:sym typeface="Asap"/>
              </a:rPr>
              <a:t>geben Rückmeldungen dazu</a:t>
            </a:r>
            <a:endParaRPr sz="1200">
              <a:solidFill>
                <a:srgbClr val="801F17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4640097" y="1903833"/>
            <a:ext cx="334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2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200">
                <a:solidFill>
                  <a:srgbClr val="B02B20"/>
                </a:solidFill>
                <a:latin typeface="Asap Medium"/>
                <a:ea typeface="Asap Medium"/>
                <a:cs typeface="Asap Medium"/>
                <a:sym typeface="Asap Medium"/>
              </a:rPr>
              <a:t>Umsetzung der technischen Infrastruktur</a:t>
            </a:r>
            <a:endParaRPr sz="1200">
              <a:solidFill>
                <a:srgbClr val="B02B20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 </a:t>
            </a:r>
            <a:r>
              <a:rPr lang="en" sz="1200">
                <a:solidFill>
                  <a:srgbClr val="B02B20"/>
                </a:solidFill>
                <a:latin typeface="Asap"/>
                <a:ea typeface="Asap"/>
                <a:cs typeface="Asap"/>
                <a:sym typeface="Asap"/>
              </a:rPr>
              <a:t>Integrierung des menschlichen Feedbacks</a:t>
            </a:r>
            <a:endParaRPr sz="12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1315900" y="2939913"/>
            <a:ext cx="3345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83729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200">
                <a:solidFill>
                  <a:srgbClr val="D83729"/>
                </a:solidFill>
                <a:latin typeface="Asap"/>
                <a:ea typeface="Asap"/>
                <a:cs typeface="Asap"/>
                <a:sym typeface="Asap"/>
              </a:rPr>
              <a:t> entwerfen Promp</a:t>
            </a:r>
            <a:endParaRPr sz="1200">
              <a:solidFill>
                <a:srgbClr val="D8372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83729"/>
                </a:solidFill>
                <a:latin typeface="Asap Black"/>
                <a:ea typeface="Asap Black"/>
                <a:cs typeface="Asap Black"/>
                <a:sym typeface="Asap Black"/>
              </a:rPr>
              <a:t>→ </a:t>
            </a:r>
            <a:r>
              <a:rPr lang="en" sz="1200">
                <a:solidFill>
                  <a:srgbClr val="D83729"/>
                </a:solidFill>
                <a:latin typeface="Asap"/>
                <a:ea typeface="Asap"/>
                <a:cs typeface="Asap"/>
                <a:sym typeface="Asap"/>
              </a:rPr>
              <a:t>a</a:t>
            </a:r>
            <a:r>
              <a:rPr lang="en" sz="1200">
                <a:solidFill>
                  <a:srgbClr val="D83729"/>
                </a:solidFill>
                <a:latin typeface="Asap"/>
                <a:ea typeface="Asap"/>
                <a:cs typeface="Asap"/>
                <a:sym typeface="Asap"/>
              </a:rPr>
              <a:t>ntworten für menschliche Feedback (RLHF)</a:t>
            </a:r>
            <a:endParaRPr sz="1200">
              <a:solidFill>
                <a:srgbClr val="D83729"/>
              </a:solidFill>
              <a:latin typeface="Asap Black"/>
              <a:ea typeface="Asap Black"/>
              <a:cs typeface="Asap Black"/>
              <a:sym typeface="Asap Black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5157325" y="3045026"/>
            <a:ext cx="37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2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200">
                <a:solidFill>
                  <a:srgbClr val="B02B20"/>
                </a:solidFill>
                <a:latin typeface="Asap Medium"/>
                <a:ea typeface="Asap Medium"/>
                <a:cs typeface="Asap Medium"/>
                <a:sym typeface="Asap Medium"/>
              </a:rPr>
              <a:t>bewerten Antworten auf ethische Implikationen</a:t>
            </a:r>
            <a:endParaRPr sz="1200">
              <a:solidFill>
                <a:srgbClr val="B02B20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 </a:t>
            </a:r>
            <a:r>
              <a:rPr lang="en" sz="1200">
                <a:solidFill>
                  <a:srgbClr val="B02B20"/>
                </a:solidFill>
                <a:latin typeface="Asap"/>
                <a:ea typeface="Asap"/>
                <a:cs typeface="Asap"/>
                <a:sym typeface="Asap"/>
              </a:rPr>
              <a:t>Entwicklung angemessener Bewertungsrichtlinien</a:t>
            </a:r>
            <a:endParaRPr sz="1200">
              <a:solidFill>
                <a:srgbClr val="B02B2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476263" y="3824951"/>
            <a:ext cx="1905300" cy="366300"/>
          </a:xfrm>
          <a:prstGeom prst="roundRect">
            <a:avLst>
              <a:gd fmla="val 50000" name="adj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Produktmanagende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371675" y="4205098"/>
            <a:ext cx="394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2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200">
                <a:solidFill>
                  <a:srgbClr val="B02B20"/>
                </a:solidFill>
                <a:latin typeface="Asap Medium"/>
                <a:ea typeface="Asap Medium"/>
                <a:cs typeface="Asap Medium"/>
                <a:sym typeface="Asap Medium"/>
              </a:rPr>
              <a:t>Koordinierung des Feedbackprozesses</a:t>
            </a:r>
            <a:endParaRPr sz="1200">
              <a:solidFill>
                <a:srgbClr val="B02B20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 </a:t>
            </a:r>
            <a:r>
              <a:rPr lang="en" sz="1200">
                <a:solidFill>
                  <a:srgbClr val="B02B20"/>
                </a:solidFill>
                <a:latin typeface="Asap"/>
                <a:ea typeface="Asap"/>
                <a:cs typeface="Asap"/>
                <a:sym typeface="Asap"/>
              </a:rPr>
              <a:t>RLHF im Einklang mit Produktzielen</a:t>
            </a:r>
            <a:endParaRPr sz="1200">
              <a:solidFill>
                <a:srgbClr val="B02B2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4453825" y="3908317"/>
            <a:ext cx="1455600" cy="366300"/>
          </a:xfrm>
          <a:prstGeom prst="roundRect">
            <a:avLst>
              <a:gd fmla="val 50000" name="adj"/>
            </a:avLst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Clickworker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4453823" y="4267450"/>
            <a:ext cx="334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1F17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200">
                <a:solidFill>
                  <a:srgbClr val="0E0E0E"/>
                </a:solidFill>
                <a:latin typeface="Asap Black"/>
                <a:ea typeface="Asap Black"/>
                <a:cs typeface="Asap Black"/>
                <a:sym typeface="Asap Black"/>
              </a:rPr>
              <a:t> </a:t>
            </a:r>
            <a:r>
              <a:rPr lang="en" sz="1200">
                <a:solidFill>
                  <a:srgbClr val="801F17"/>
                </a:solidFill>
                <a:latin typeface="Asap Medium"/>
                <a:ea typeface="Asap Medium"/>
                <a:cs typeface="Asap Medium"/>
                <a:sym typeface="Asap Medium"/>
              </a:rPr>
              <a:t>bewerten von Antwortpaaren</a:t>
            </a:r>
            <a:endParaRPr sz="1200">
              <a:solidFill>
                <a:srgbClr val="801F17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801F17"/>
                </a:solidFill>
                <a:latin typeface="Asap Black"/>
                <a:ea typeface="Asap Black"/>
                <a:cs typeface="Asap Black"/>
                <a:sym typeface="Asap Black"/>
              </a:rPr>
              <a:t>→ </a:t>
            </a:r>
            <a:r>
              <a:rPr lang="en" sz="1200">
                <a:solidFill>
                  <a:srgbClr val="801F17"/>
                </a:solidFill>
                <a:latin typeface="Asap"/>
                <a:ea typeface="Asap"/>
                <a:cs typeface="Asap"/>
                <a:sym typeface="Asap"/>
              </a:rPr>
              <a:t>markieren problematischer Inhalte</a:t>
            </a:r>
            <a:endParaRPr sz="1200">
              <a:solidFill>
                <a:srgbClr val="801F17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1059450" y="1576474"/>
            <a:ext cx="70251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Modellqualität und Benchmarks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3900263" y="481163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738" y="180863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3075" y="3847875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2700" y="3181375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 title="M1.1-2_D5_Modellqualität_und_Benchmarks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/>
          <p:nvPr/>
        </p:nvSpPr>
        <p:spPr>
          <a:xfrm>
            <a:off x="291200" y="786100"/>
            <a:ext cx="6130800" cy="12072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rgbClr val="A729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7" name="Google Shape;317;p30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Modellqualität und Benchmarks</a:t>
            </a:r>
            <a:endParaRPr sz="2500"/>
          </a:p>
        </p:txBody>
      </p:sp>
      <p:sp>
        <p:nvSpPr>
          <p:cNvPr id="318" name="Google Shape;318;p30"/>
          <p:cNvSpPr txBox="1"/>
          <p:nvPr/>
        </p:nvSpPr>
        <p:spPr>
          <a:xfrm>
            <a:off x="291200" y="862300"/>
            <a:ext cx="6045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Benchmark Test</a:t>
            </a:r>
            <a:r>
              <a:rPr lang="en" sz="1300">
                <a:solidFill>
                  <a:srgbClr val="0E0E0E"/>
                </a:solidFill>
                <a:latin typeface="Asap"/>
                <a:ea typeface="Asap"/>
                <a:cs typeface="Asap"/>
                <a:sym typeface="Asap"/>
              </a:rPr>
              <a:t>, der [Substantiv] </a:t>
            </a:r>
            <a:r>
              <a:rPr i="1" lang="en" sz="1300">
                <a:solidFill>
                  <a:srgbClr val="0E0E0E"/>
                </a:solidFill>
                <a:latin typeface="Asap"/>
                <a:ea typeface="Asap"/>
                <a:cs typeface="Asap"/>
                <a:sym typeface="Asap"/>
              </a:rPr>
              <a:t>Standardisierter Test, </a:t>
            </a:r>
            <a:r>
              <a:rPr i="1" lang="en" sz="1300">
                <a:latin typeface="Asap"/>
                <a:ea typeface="Asap"/>
                <a:cs typeface="Asap"/>
                <a:sym typeface="Asap"/>
              </a:rPr>
              <a:t>mit dem Sprachmodelle verglichen und bewertet werden können. Er enthält speziell konstruierte Aufgaben, die bestimmte Fähigkeiten wie Sprachverständnis, logisches Denken, Faktenwissen oder mathematisches Problemlösen prüfen.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19" name="Google Shape;319;p30"/>
          <p:cNvCxnSpPr/>
          <p:nvPr/>
        </p:nvCxnSpPr>
        <p:spPr>
          <a:xfrm flipH="1" rot="-5400000">
            <a:off x="6914375" y="-6741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20" name="Google Shape;320;p30"/>
          <p:cNvCxnSpPr/>
          <p:nvPr/>
        </p:nvCxnSpPr>
        <p:spPr>
          <a:xfrm flipH="1">
            <a:off x="-19311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1" name="Google Shape;321;p30"/>
          <p:cNvSpPr txBox="1"/>
          <p:nvPr/>
        </p:nvSpPr>
        <p:spPr>
          <a:xfrm>
            <a:off x="1219550" y="2134365"/>
            <a:ext cx="61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Beispiele für Benchmark Tests</a:t>
            </a:r>
            <a:endParaRPr b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555775" y="2590600"/>
            <a:ext cx="25803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MMLU – Massive Multitask Language Understanding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555775" y="3014200"/>
            <a:ext cx="2580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allgemeines Wissen und Transferfähigkeit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Vielzahl von Wissensgebieten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3265084" y="2590600"/>
            <a:ext cx="25803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HellaSwag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3265084" y="3014200"/>
            <a:ext cx="25803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logisches Schließen in Alltagssituationen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70.000 Fortsetzungsaufgaben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Sachverhalt plausibel ergänzen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erhebliche Herausforderung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5979469" y="2590600"/>
            <a:ext cx="25803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SuperGLUE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5979469" y="3014200"/>
            <a:ext cx="2580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Aufgaben zur Sprachverarbeitung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logisches Schlussfolgern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Koreferenzauflösung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Modellqualität und Benchmarks</a:t>
            </a:r>
            <a:endParaRPr sz="2500"/>
          </a:p>
        </p:txBody>
      </p:sp>
      <p:cxnSp>
        <p:nvCxnSpPr>
          <p:cNvPr id="333" name="Google Shape;333;p31"/>
          <p:cNvCxnSpPr/>
          <p:nvPr/>
        </p:nvCxnSpPr>
        <p:spPr>
          <a:xfrm flipH="1" rot="-5400000">
            <a:off x="6914375" y="-6741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34" name="Google Shape;334;p31"/>
          <p:cNvCxnSpPr/>
          <p:nvPr/>
        </p:nvCxnSpPr>
        <p:spPr>
          <a:xfrm flipH="1">
            <a:off x="-19311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5" name="Google Shape;335;p31"/>
          <p:cNvSpPr txBox="1"/>
          <p:nvPr/>
        </p:nvSpPr>
        <p:spPr>
          <a:xfrm>
            <a:off x="1219550" y="762765"/>
            <a:ext cx="61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Beispiele für Benchmark Tests</a:t>
            </a:r>
            <a:endParaRPr b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403375" y="1142800"/>
            <a:ext cx="32622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MMLU – Massive Multitask Language Understanding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403375" y="1566400"/>
            <a:ext cx="32622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llgemeines Wissen und Transferfähigkeit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Vielzahl von Wissensgebieten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403387" y="2612375"/>
            <a:ext cx="32622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HellaSwag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403387" y="3035975"/>
            <a:ext cx="32622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l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ogisches Schließen in Alltagssituationen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70.000 Fortsetzungsaufgaben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Sachverhalt plausibel ergänzen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erhebliche Herausforderung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4552800" y="1162980"/>
            <a:ext cx="41877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SuperGLUE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4552800" y="1586580"/>
            <a:ext cx="41877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Aufgaben zur Sprachverarbeitung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logisches Schlussfolgern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Koreferenzauflösung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Verbindung von Pronomen, Eigennamen und anderer Verweise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„Anna ging in den Park. Dort traf sie ihre Freunde.“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„sie“ → „Anna“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„ihre Freunde“ → die Freunde von „Anna“.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„sie“ und „ihre Freunde“ stehen im Kontext mit „Anna“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326575" y="4648975"/>
            <a:ext cx="789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Asap SemiBold"/>
                <a:ea typeface="Asap SemiBold"/>
                <a:cs typeface="Asap SemiBold"/>
                <a:sym typeface="Asap SemiBold"/>
              </a:rPr>
              <a:t>Gutes Abschneiden → hohes Maß an Sprachverständnis und kognitiver Leistungsfähigkeit</a:t>
            </a:r>
            <a:endParaRPr sz="1200">
              <a:latin typeface="Asap SemiBold"/>
              <a:ea typeface="Asap SemiBold"/>
              <a:cs typeface="Asap SemiBold"/>
              <a:sym typeface="Asap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/>
        </p:nvSpPr>
        <p:spPr>
          <a:xfrm>
            <a:off x="525900" y="1258500"/>
            <a:ext cx="8092200" cy="12291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Nutzendenfeedback (Human-in-the-Loop)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Bewertung von Antworten (Daumen hoch/runter)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Markierung von falschen oder unangemessenen Inhalten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Kommentierung zur Nützlichkeit, Klarheit oder Angemessenheit einer Antwort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48" name="Google Shape;348;p32"/>
          <p:cNvCxnSpPr/>
          <p:nvPr/>
        </p:nvCxnSpPr>
        <p:spPr>
          <a:xfrm flipH="1" rot="-5400000">
            <a:off x="6914375" y="-3693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49" name="Google Shape;349;p32"/>
          <p:cNvCxnSpPr/>
          <p:nvPr/>
        </p:nvCxnSpPr>
        <p:spPr>
          <a:xfrm flipH="1">
            <a:off x="-788144" y="6445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50" name="Google Shape;350;p32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Modellqualität und Benchmarks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 txBox="1"/>
          <p:nvPr/>
        </p:nvSpPr>
        <p:spPr>
          <a:xfrm>
            <a:off x="2910775" y="1297000"/>
            <a:ext cx="535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Multimodale KI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57" name="Google Shape;357;p33"/>
          <p:cNvGrpSpPr/>
          <p:nvPr/>
        </p:nvGrpSpPr>
        <p:grpSpPr>
          <a:xfrm>
            <a:off x="5739950" y="2169050"/>
            <a:ext cx="3230424" cy="2974451"/>
            <a:chOff x="894550" y="2169050"/>
            <a:chExt cx="3230424" cy="2974451"/>
          </a:xfrm>
        </p:grpSpPr>
        <p:pic>
          <p:nvPicPr>
            <p:cNvPr id="358" name="Google Shape;35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4550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7700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33"/>
          <p:cNvSpPr txBox="1"/>
          <p:nvPr/>
        </p:nvSpPr>
        <p:spPr>
          <a:xfrm>
            <a:off x="1246625" y="12019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058" y="911195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 title="M1.1-2_D6_Multimodale_KI  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/>
        </p:nvSpPr>
        <p:spPr>
          <a:xfrm>
            <a:off x="614550" y="940700"/>
            <a:ext cx="29349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Multimodale Modelle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682606" y="1381250"/>
            <a:ext cx="2799000" cy="25842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GPT-4V, Gemini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gleichzeitige Verarbeitung und Erzeugung von Text, Bild, Audio oder Video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mehr als ein klassisches LLM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Bildbeschreibung erstellen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Antworten auf gesprochenes Audio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Text und Bild kombinieren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9" name="Google Shape;369;p34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Modellqualität und Benchmarks</a:t>
            </a:r>
            <a:endParaRPr sz="2500"/>
          </a:p>
        </p:txBody>
      </p:sp>
      <p:cxnSp>
        <p:nvCxnSpPr>
          <p:cNvPr id="370" name="Google Shape;370;p34"/>
          <p:cNvCxnSpPr/>
          <p:nvPr/>
        </p:nvCxnSpPr>
        <p:spPr>
          <a:xfrm flipH="1">
            <a:off x="-5595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71" name="Google Shape;371;p34"/>
          <p:cNvSpPr txBox="1"/>
          <p:nvPr/>
        </p:nvSpPr>
        <p:spPr>
          <a:xfrm>
            <a:off x="5706738" y="940700"/>
            <a:ext cx="29349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Klassische LLMs 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5774790" y="1381253"/>
            <a:ext cx="2799000" cy="15354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GPT-3, GPT-4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Spezialisierung auf Verstehen von Sprache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keine Generation von Bildern oder Tönen (reiner Textmodus)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/>
        </p:nvSpPr>
        <p:spPr>
          <a:xfrm>
            <a:off x="2211450" y="869300"/>
            <a:ext cx="47211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Technische Basis multimodaler KI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8" name="Google Shape;378;p35"/>
          <p:cNvSpPr txBox="1"/>
          <p:nvPr/>
        </p:nvSpPr>
        <p:spPr>
          <a:xfrm>
            <a:off x="2320924" y="1309850"/>
            <a:ext cx="4502400" cy="14592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Kombination mehrerer spezialisierter Modelle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gemeinsam trainiert oder orchestriert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Einsatz von Transformer-Architekturen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Techniken aus der Bild- und Audioverarbeitung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9" name="Google Shape;379;p35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Modellqualität und Benchmarks</a:t>
            </a:r>
            <a:endParaRPr sz="2500"/>
          </a:p>
        </p:txBody>
      </p:sp>
      <p:cxnSp>
        <p:nvCxnSpPr>
          <p:cNvPr id="380" name="Google Shape;380;p35"/>
          <p:cNvCxnSpPr/>
          <p:nvPr/>
        </p:nvCxnSpPr>
        <p:spPr>
          <a:xfrm flipH="1">
            <a:off x="-5595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81" name="Google Shape;381;p35"/>
          <p:cNvSpPr txBox="1"/>
          <p:nvPr/>
        </p:nvSpPr>
        <p:spPr>
          <a:xfrm>
            <a:off x="476788" y="3129450"/>
            <a:ext cx="29349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Sprachdecoder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544840" y="3570003"/>
            <a:ext cx="2799000" cy="10752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LLM oder vergleichbares Sprachmodell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generiert Texte auf Basis der „verstandenen“ Inhalte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5582188" y="3129450"/>
            <a:ext cx="29349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Bild-Encoder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4" name="Google Shape;384;p35"/>
          <p:cNvSpPr txBox="1"/>
          <p:nvPr/>
        </p:nvSpPr>
        <p:spPr>
          <a:xfrm>
            <a:off x="5650240" y="3570003"/>
            <a:ext cx="2799000" cy="8451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Teilmodell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analysiert Bild bringt es in strukturierte Form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Modellqualität und Benchmarks</a:t>
            </a:r>
            <a:endParaRPr sz="2500"/>
          </a:p>
        </p:txBody>
      </p:sp>
      <p:cxnSp>
        <p:nvCxnSpPr>
          <p:cNvPr id="390" name="Google Shape;390;p36"/>
          <p:cNvCxnSpPr/>
          <p:nvPr/>
        </p:nvCxnSpPr>
        <p:spPr>
          <a:xfrm flipH="1">
            <a:off x="-5595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1" name="Google Shape;391;p36"/>
          <p:cNvSpPr txBox="1"/>
          <p:nvPr/>
        </p:nvSpPr>
        <p:spPr>
          <a:xfrm>
            <a:off x="520010" y="1529250"/>
            <a:ext cx="29349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Inklusiven Bildung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588063" y="1969803"/>
            <a:ext cx="2799000" cy="8451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visuelle Inhalte in gesprochene Sprache übersetzen oder umgekehrt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3110810" y="3205650"/>
            <a:ext cx="29349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Kunst- und Designbereich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3178863" y="3646203"/>
            <a:ext cx="2799000" cy="8451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Unterstützung kreativer Arbeit durch Kombination von Bild- und Textideen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5596610" y="1529250"/>
            <a:ext cx="29349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Wissenschaft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5664663" y="1969803"/>
            <a:ext cx="2799000" cy="8451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automatische Auswertung von Grafiken, Diagrammen und Tabellen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2352600" y="922725"/>
            <a:ext cx="443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Anwendungsbeispiele multimodaler Systeme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2910775" y="1011410"/>
            <a:ext cx="611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Praxisbeispiel: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Soekia 2.0 und SoekiaGPT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04" name="Google Shape;404;p37"/>
          <p:cNvGrpSpPr/>
          <p:nvPr/>
        </p:nvGrpSpPr>
        <p:grpSpPr>
          <a:xfrm>
            <a:off x="5739950" y="2169050"/>
            <a:ext cx="3230424" cy="2974451"/>
            <a:chOff x="894550" y="2169050"/>
            <a:chExt cx="3230424" cy="2974451"/>
          </a:xfrm>
        </p:grpSpPr>
        <p:pic>
          <p:nvPicPr>
            <p:cNvPr id="405" name="Google Shape;40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4550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7700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37"/>
          <p:cNvSpPr txBox="1"/>
          <p:nvPr/>
        </p:nvSpPr>
        <p:spPr>
          <a:xfrm>
            <a:off x="1246625" y="12019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07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283" y="921225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 title="M1.1-2_D7_Praxisbeispiel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Funktionsweise moderner KI-Systeme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KI-Sprachmodelle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1" name="Google Shape;41;p11"/>
          <p:cNvGrpSpPr/>
          <p:nvPr/>
        </p:nvGrpSpPr>
        <p:grpSpPr>
          <a:xfrm>
            <a:off x="2753452" y="519236"/>
            <a:ext cx="3637105" cy="1312486"/>
            <a:chOff x="1815075" y="1700550"/>
            <a:chExt cx="5624100" cy="1685700"/>
          </a:xfrm>
        </p:grpSpPr>
        <p:sp>
          <p:nvSpPr>
            <p:cNvPr id="42" name="Google Shape;42;p11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28575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3" name="Google Shape;43;p11"/>
            <p:cNvSpPr txBox="1"/>
            <p:nvPr/>
          </p:nvSpPr>
          <p:spPr>
            <a:xfrm>
              <a:off x="1830675" y="1859331"/>
              <a:ext cx="56085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Moderne KI-Systeme</a:t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44" name="Google Shape;44;p11"/>
          <p:cNvGrpSpPr/>
          <p:nvPr/>
        </p:nvGrpSpPr>
        <p:grpSpPr>
          <a:xfrm>
            <a:off x="3296884" y="1052028"/>
            <a:ext cx="2549967" cy="571452"/>
            <a:chOff x="1815075" y="1700550"/>
            <a:chExt cx="5624100" cy="1685700"/>
          </a:xfrm>
        </p:grpSpPr>
        <p:sp>
          <p:nvSpPr>
            <p:cNvPr id="45" name="Google Shape;45;p11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1905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6" name="Google Shape;46;p11"/>
            <p:cNvSpPr txBox="1"/>
            <p:nvPr/>
          </p:nvSpPr>
          <p:spPr>
            <a:xfrm>
              <a:off x="1830675" y="1859331"/>
              <a:ext cx="5608500" cy="118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Maschinelles Lernen</a:t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47" name="Google Shape;47;p11"/>
          <p:cNvGrpSpPr/>
          <p:nvPr/>
        </p:nvGrpSpPr>
        <p:grpSpPr>
          <a:xfrm>
            <a:off x="3296872" y="2077479"/>
            <a:ext cx="2549967" cy="485650"/>
            <a:chOff x="1815075" y="1700550"/>
            <a:chExt cx="5624100" cy="1685700"/>
          </a:xfrm>
        </p:grpSpPr>
        <p:sp>
          <p:nvSpPr>
            <p:cNvPr id="48" name="Google Shape;48;p11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1905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9" name="Google Shape;49;p11"/>
            <p:cNvSpPr txBox="1"/>
            <p:nvPr/>
          </p:nvSpPr>
          <p:spPr>
            <a:xfrm>
              <a:off x="1830675" y="1859331"/>
              <a:ext cx="5608500" cy="13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KI</a:t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0" name="Google Shape;50;p11"/>
          <p:cNvSpPr txBox="1"/>
          <p:nvPr/>
        </p:nvSpPr>
        <p:spPr>
          <a:xfrm>
            <a:off x="6003838" y="1989525"/>
            <a:ext cx="2077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KI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fundiert verstehen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KI sinnvoll einsetzen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KI kritisch reflektieren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1385600" y="3243600"/>
            <a:ext cx="1826700" cy="6150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technisch möglich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3566450" y="3243600"/>
            <a:ext cx="1826700" cy="6150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gesellschaftlich sinnvoll 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53" name="Google Shape;53;p11"/>
          <p:cNvSpPr/>
          <p:nvPr/>
        </p:nvSpPr>
        <p:spPr>
          <a:xfrm>
            <a:off x="5793400" y="3232250"/>
            <a:ext cx="1826700" cy="6150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bildungsrelevant 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2395064" y="4279900"/>
            <a:ext cx="1826700" cy="6150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ethische </a:t>
            </a:r>
            <a:r>
              <a:rPr lang="en" sz="1300">
                <a:solidFill>
                  <a:schemeClr val="accent5"/>
                </a:solidFill>
                <a:latin typeface="Asap SemiBold"/>
                <a:ea typeface="Asap SemiBold"/>
                <a:cs typeface="Asap SemiBold"/>
                <a:sym typeface="Asap SemiBold"/>
              </a:rPr>
              <a:t>Herausforderungen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55" name="Google Shape;55;p11"/>
          <p:cNvSpPr/>
          <p:nvPr/>
        </p:nvSpPr>
        <p:spPr>
          <a:xfrm>
            <a:off x="4744314" y="4279900"/>
            <a:ext cx="1826700" cy="6150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didaktische </a:t>
            </a: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Herausforderungen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cxnSp>
        <p:nvCxnSpPr>
          <p:cNvPr id="56" name="Google Shape;56;p11"/>
          <p:cNvCxnSpPr/>
          <p:nvPr/>
        </p:nvCxnSpPr>
        <p:spPr>
          <a:xfrm flipH="1">
            <a:off x="7593856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7" name="Google Shape;57;p11"/>
          <p:cNvSpPr/>
          <p:nvPr/>
        </p:nvSpPr>
        <p:spPr>
          <a:xfrm rot="-3497961">
            <a:off x="376386" y="61785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 rot="-3497969">
            <a:off x="1100602" y="82638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Praxisbeispiel: Soekia 2.0 und SoekiaGPT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415" name="Google Shape;415;p38"/>
          <p:cNvCxnSpPr/>
          <p:nvPr/>
        </p:nvCxnSpPr>
        <p:spPr>
          <a:xfrm flipH="1" rot="-5400000">
            <a:off x="6914375" y="-6741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16" name="Google Shape;416;p38"/>
          <p:cNvCxnSpPr/>
          <p:nvPr/>
        </p:nvCxnSpPr>
        <p:spPr>
          <a:xfrm flipH="1">
            <a:off x="-19311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17" name="Google Shape;417;p38"/>
          <p:cNvSpPr txBox="1"/>
          <p:nvPr/>
        </p:nvSpPr>
        <p:spPr>
          <a:xfrm>
            <a:off x="1296675" y="1822350"/>
            <a:ext cx="65505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Einsatz von KI in konkreten Bildungskontexten?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1296675" y="2245950"/>
            <a:ext cx="65505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54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im schulischen und administrativen Alltag gibt es Potenziale, KI-Systeme zur Wissensvermittlung und zur Entlastung einzusetzen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254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Soekia 2.0 und Soekia GPT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254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besseres Verständnis für die Funktionsweise von KI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Praxisbeispiel: Soekia 2.0 und SoekiaGPT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424" name="Google Shape;424;p39"/>
          <p:cNvCxnSpPr/>
          <p:nvPr/>
        </p:nvCxnSpPr>
        <p:spPr>
          <a:xfrm flipH="1" rot="-5400000">
            <a:off x="6914375" y="-6741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25" name="Google Shape;425;p39"/>
          <p:cNvCxnSpPr/>
          <p:nvPr/>
        </p:nvCxnSpPr>
        <p:spPr>
          <a:xfrm flipH="1">
            <a:off x="-19311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26" name="Google Shape;426;p39"/>
          <p:cNvSpPr txBox="1"/>
          <p:nvPr/>
        </p:nvSpPr>
        <p:spPr>
          <a:xfrm>
            <a:off x="1296675" y="1136550"/>
            <a:ext cx="65505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Soekia 2.0</a:t>
            </a:r>
            <a:endParaRPr b="1" i="1" sz="16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1296675" y="1560150"/>
            <a:ext cx="6550500" cy="1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spezialisierte Suchmaschine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nutzt semantische Technologien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liefert dadurch gezieltere und kontextrelevantere Ergebnisse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hilfreich: Soekia 2.0 kann mit eigenen Inhalten ergänzt werden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Anpassung an spezifische Informationsbedarfe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Praxisbeispiel: Soekia 2.0 und SoekiaGPT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433" name="Google Shape;433;p40"/>
          <p:cNvCxnSpPr/>
          <p:nvPr/>
        </p:nvCxnSpPr>
        <p:spPr>
          <a:xfrm flipH="1" rot="-5400000">
            <a:off x="6914375" y="-6741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34" name="Google Shape;434;p40"/>
          <p:cNvCxnSpPr/>
          <p:nvPr/>
        </p:nvCxnSpPr>
        <p:spPr>
          <a:xfrm flipH="1">
            <a:off x="-19311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35" name="Google Shape;435;p40"/>
          <p:cNvSpPr txBox="1"/>
          <p:nvPr/>
        </p:nvSpPr>
        <p:spPr>
          <a:xfrm>
            <a:off x="1296675" y="1136550"/>
            <a:ext cx="65505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SoekiaGPT</a:t>
            </a:r>
            <a:endParaRPr b="1" i="1" sz="16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6" name="Google Shape;436;p40"/>
          <p:cNvSpPr txBox="1"/>
          <p:nvPr/>
        </p:nvSpPr>
        <p:spPr>
          <a:xfrm>
            <a:off x="1296675" y="1560150"/>
            <a:ext cx="65505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didaktisches Sprachmodell (LLM)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speziell für den Einsatz im Unterricht entwickelt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arbeitet mit einem kontrollierten Textkorpus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Textkorpus kann gezielt angepasst werden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basiert nicht auf neuronalen Netzen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statistische Methoden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"/>
          <p:cNvSpPr txBox="1"/>
          <p:nvPr>
            <p:ph idx="4294967295" type="title"/>
          </p:nvPr>
        </p:nvSpPr>
        <p:spPr>
          <a:xfrm>
            <a:off x="424400" y="158400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Praxisbeispiel: Soekia 2.0 und SoekiaGPT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442" name="Google Shape;442;p41"/>
          <p:cNvCxnSpPr/>
          <p:nvPr/>
        </p:nvCxnSpPr>
        <p:spPr>
          <a:xfrm flipH="1" rot="-5400000">
            <a:off x="6914375" y="-6741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43" name="Google Shape;443;p41"/>
          <p:cNvCxnSpPr/>
          <p:nvPr/>
        </p:nvCxnSpPr>
        <p:spPr>
          <a:xfrm flipH="1">
            <a:off x="-19311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44" name="Google Shape;444;p41"/>
          <p:cNvSpPr txBox="1"/>
          <p:nvPr/>
        </p:nvSpPr>
        <p:spPr>
          <a:xfrm>
            <a:off x="1296675" y="1136550"/>
            <a:ext cx="65505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Didaktischer Mehrwert</a:t>
            </a:r>
            <a:endParaRPr b="1" i="1" sz="16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5" name="Google Shape;445;p41"/>
          <p:cNvSpPr txBox="1"/>
          <p:nvPr/>
        </p:nvSpPr>
        <p:spPr>
          <a:xfrm>
            <a:off x="1296675" y="1560150"/>
            <a:ext cx="65505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intuitive Bedienung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geeignet zur Förderung von KI-Kompetenz in der Aus- und Fortbildung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Nutzende erleben ein praxistaugliches Beispiel für spezialisierte KI-Anwendungen und lernen dabei, wie ein LLM funktioniert.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Förderung der Kompetenzen wie: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das Verständnis von Funktionsweise und Grenzen von KI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der kritische Umgang mit KI-generierten Inhalten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die Reflexion über Datenquellen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Vertrauen und Transparenz in KI-Systemen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Transfer auf den eigenen beruflichen Kontext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/>
          <p:nvPr/>
        </p:nvSpPr>
        <p:spPr>
          <a:xfrm>
            <a:off x="2910775" y="1011410"/>
            <a:ext cx="611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Herausforderungen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und offene Fragen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52" name="Google Shape;452;p42"/>
          <p:cNvGrpSpPr/>
          <p:nvPr/>
        </p:nvGrpSpPr>
        <p:grpSpPr>
          <a:xfrm>
            <a:off x="5739950" y="2169050"/>
            <a:ext cx="3230424" cy="2974451"/>
            <a:chOff x="894550" y="2169050"/>
            <a:chExt cx="3230424" cy="2974451"/>
          </a:xfrm>
        </p:grpSpPr>
        <p:pic>
          <p:nvPicPr>
            <p:cNvPr id="453" name="Google Shape;45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4550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7700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42"/>
          <p:cNvSpPr txBox="1"/>
          <p:nvPr/>
        </p:nvSpPr>
        <p:spPr>
          <a:xfrm>
            <a:off x="1246625" y="12019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753" y="91644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2" title="M1.1-2_D8_Herausforderungen_und_offene_Fragen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/>
        </p:nvSpPr>
        <p:spPr>
          <a:xfrm>
            <a:off x="772475" y="473250"/>
            <a:ext cx="7579200" cy="270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Technische Herausforderungen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948224" y="733781"/>
            <a:ext cx="7227900" cy="42969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Ressourcenbedarf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Training von KI-Modellen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■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immense Rechenleistung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■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hoher Strom- und Kühlbedarf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Nutzung von KI-Modellen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■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energieintensiv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■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benötigt viel Strom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■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erzeugt CO</a:t>
            </a:r>
            <a:r>
              <a:rPr baseline="-25000" lang="en" sz="1300">
                <a:latin typeface="Asap"/>
                <a:ea typeface="Asap"/>
                <a:cs typeface="Asap"/>
                <a:sym typeface="Asap"/>
              </a:rPr>
              <a:t>2</a:t>
            </a:r>
            <a:endParaRPr baseline="-25000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Robustheit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Leistung und Stabilität unter verschiedenen Bedingungen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aufrechterhalten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teils empfindliche Reaktion auf minimale Änderungen im Prompt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je robuster ein System, desto verlässlicher die Vorhersagen des Modells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unbekannte Inhalte / Daten → unsichere, fehlerhafte Reaktion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Model Collapse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eiteres Training mit KI-Inhalten → Qualitätsverlust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weniger nuanciert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weniger kreativ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weniger robust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4" name="Google Shape;464;p43"/>
          <p:cNvSpPr txBox="1"/>
          <p:nvPr>
            <p:ph idx="4294967295" type="title"/>
          </p:nvPr>
        </p:nvSpPr>
        <p:spPr>
          <a:xfrm>
            <a:off x="424400" y="-80445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und offene Fragen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465" name="Google Shape;465;p43"/>
          <p:cNvCxnSpPr/>
          <p:nvPr/>
        </p:nvCxnSpPr>
        <p:spPr>
          <a:xfrm flipH="1">
            <a:off x="-559544" y="402890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/>
        </p:nvSpPr>
        <p:spPr>
          <a:xfrm>
            <a:off x="772475" y="473250"/>
            <a:ext cx="7579200" cy="270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Ethische Herausforderungen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948224" y="733781"/>
            <a:ext cx="7227900" cy="31983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Verantwortung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Wer haftet für Entscheidungen, die auf KI-Empfehlungen beruhen?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Diskriminierung und Bias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KI-Modelle übernehmen Verzerrungen aus ihren Trainingsdaten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Benachteiligung bestimmter Gruppen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stereotype Inhalte oder einseitige Sprachmuster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Trainingsdaten aus öffentlich zugänglichen Quellen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Auswahl, Filterung und Annotation beeinflusst Perspektive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Transparenz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„Black Boxes“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interne Entscheidungswege sind nicht nachvollziehbar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problematisch, z.B. wenn KI Lernende bewertet oder Empfehlungen gibt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2" name="Google Shape;472;p44"/>
          <p:cNvSpPr txBox="1"/>
          <p:nvPr>
            <p:ph idx="4294967295" type="title"/>
          </p:nvPr>
        </p:nvSpPr>
        <p:spPr>
          <a:xfrm>
            <a:off x="424400" y="-80445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und offene Fragen</a:t>
            </a:r>
            <a:endParaRPr sz="2500"/>
          </a:p>
        </p:txBody>
      </p:sp>
      <p:cxnSp>
        <p:nvCxnSpPr>
          <p:cNvPr id="473" name="Google Shape;473;p44"/>
          <p:cNvCxnSpPr/>
          <p:nvPr/>
        </p:nvCxnSpPr>
        <p:spPr>
          <a:xfrm flipH="1">
            <a:off x="-559544" y="402890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4" name="Google Shape;474;p44"/>
          <p:cNvSpPr txBox="1"/>
          <p:nvPr/>
        </p:nvSpPr>
        <p:spPr>
          <a:xfrm>
            <a:off x="326575" y="4267975"/>
            <a:ext cx="78996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Siehe auch: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3"/>
              </a:rPr>
              <a:t>M3.1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4"/>
              </a:rPr>
              <a:t>KI und Ethik: Chancen und Risiken der KI-Nutzung</a:t>
            </a:r>
            <a:r>
              <a:rPr lang="en" sz="1200">
                <a:latin typeface="Asap"/>
                <a:ea typeface="Asap"/>
                <a:cs typeface="Asap"/>
                <a:sym typeface="Asap"/>
              </a:rPr>
              <a:t> | 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5"/>
              </a:rPr>
              <a:t>M3.1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6"/>
              </a:rPr>
              <a:t>Ethik und Verantwortung: Zum Wechselverhältnis von Technologie und Gesellschaft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 txBox="1"/>
          <p:nvPr/>
        </p:nvSpPr>
        <p:spPr>
          <a:xfrm>
            <a:off x="772475" y="778050"/>
            <a:ext cx="7579200" cy="270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Rechtliche Herausforderungen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948224" y="1038581"/>
            <a:ext cx="7227900" cy="30699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Datenschutz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DSGVO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unbeabsichtigte Speicherung von personenbezogenen Daten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unbeabsichtigte Weitergabe von personenbezogenen Daten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Urheberrecht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Training mit urheberrechtlich geschützten Werken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Wem „gehören“ KI-generierte Inhalte?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EU AI Act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bestimmte KI-Anwendungen als Hochrisiko-Systeme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■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Bewertung von Leistungen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■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Auswahl von Bewerbenden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81" name="Google Shape;481;p45"/>
          <p:cNvSpPr txBox="1"/>
          <p:nvPr>
            <p:ph idx="4294967295" type="title"/>
          </p:nvPr>
        </p:nvSpPr>
        <p:spPr>
          <a:xfrm>
            <a:off x="424400" y="-80445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und offene Fragen</a:t>
            </a:r>
            <a:endParaRPr sz="2500"/>
          </a:p>
        </p:txBody>
      </p:sp>
      <p:cxnSp>
        <p:nvCxnSpPr>
          <p:cNvPr id="482" name="Google Shape;482;p45"/>
          <p:cNvCxnSpPr/>
          <p:nvPr/>
        </p:nvCxnSpPr>
        <p:spPr>
          <a:xfrm flipH="1">
            <a:off x="-559544" y="402890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83" name="Google Shape;483;p45"/>
          <p:cNvSpPr txBox="1"/>
          <p:nvPr/>
        </p:nvSpPr>
        <p:spPr>
          <a:xfrm>
            <a:off x="326575" y="4267975"/>
            <a:ext cx="7899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Siehe auch: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3"/>
              </a:rPr>
              <a:t>M1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4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5"/>
              </a:rPr>
              <a:t>Datenschutz</a:t>
            </a:r>
            <a:r>
              <a:rPr lang="en" sz="1200">
                <a:latin typeface="Asap"/>
                <a:ea typeface="Asap"/>
                <a:cs typeface="Asap"/>
                <a:sym typeface="Asap"/>
              </a:rPr>
              <a:t> |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6"/>
              </a:rPr>
              <a:t>M1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7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8"/>
              </a:rPr>
              <a:t>Urheberrecht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46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489" name="Google Shape;489;p46"/>
          <p:cNvSpPr/>
          <p:nvPr/>
        </p:nvSpPr>
        <p:spPr>
          <a:xfrm>
            <a:off x="593400" y="2473225"/>
            <a:ext cx="2287800" cy="5088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technisch möglich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90" name="Google Shape;490;p46"/>
          <p:cNvSpPr/>
          <p:nvPr/>
        </p:nvSpPr>
        <p:spPr>
          <a:xfrm>
            <a:off x="3568249" y="2473225"/>
            <a:ext cx="2007600" cy="5088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gesellschaftlich sinnvoll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491" name="Google Shape;491;p46"/>
          <p:cNvSpPr/>
          <p:nvPr/>
        </p:nvSpPr>
        <p:spPr>
          <a:xfrm>
            <a:off x="6267450" y="2480575"/>
            <a:ext cx="2309700" cy="5088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bildungspolitisch relevante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cxnSp>
        <p:nvCxnSpPr>
          <p:cNvPr id="492" name="Google Shape;492;p46"/>
          <p:cNvCxnSpPr>
            <a:endCxn id="490" idx="1"/>
          </p:cNvCxnSpPr>
          <p:nvPr/>
        </p:nvCxnSpPr>
        <p:spPr>
          <a:xfrm>
            <a:off x="2881549" y="2723125"/>
            <a:ext cx="686700" cy="4500"/>
          </a:xfrm>
          <a:prstGeom prst="straightConnector1">
            <a:avLst/>
          </a:prstGeom>
          <a:noFill/>
          <a:ln cap="flat" cmpd="sng" w="28575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46"/>
          <p:cNvCxnSpPr>
            <a:stCxn id="490" idx="3"/>
            <a:endCxn id="491" idx="1"/>
          </p:cNvCxnSpPr>
          <p:nvPr/>
        </p:nvCxnSpPr>
        <p:spPr>
          <a:xfrm>
            <a:off x="5575849" y="2727625"/>
            <a:ext cx="691500" cy="7500"/>
          </a:xfrm>
          <a:prstGeom prst="straightConnector1">
            <a:avLst/>
          </a:prstGeom>
          <a:noFill/>
          <a:ln cap="flat" cmpd="sng" w="28575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46"/>
          <p:cNvSpPr txBox="1"/>
          <p:nvPr>
            <p:ph idx="4294967295" type="title"/>
          </p:nvPr>
        </p:nvSpPr>
        <p:spPr>
          <a:xfrm>
            <a:off x="424400" y="-80445"/>
            <a:ext cx="770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und offene Fragen</a:t>
            </a:r>
            <a:endParaRPr sz="2500"/>
          </a:p>
        </p:txBody>
      </p:sp>
      <p:cxnSp>
        <p:nvCxnSpPr>
          <p:cNvPr id="495" name="Google Shape;495;p46"/>
          <p:cNvCxnSpPr/>
          <p:nvPr/>
        </p:nvCxnSpPr>
        <p:spPr>
          <a:xfrm flipH="1">
            <a:off x="-559544" y="402890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7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7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02" name="Google Shape;502;p47"/>
          <p:cNvCxnSpPr/>
          <p:nvPr/>
        </p:nvCxnSpPr>
        <p:spPr>
          <a:xfrm>
            <a:off x="86808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503" name="Google Shape;503;p47"/>
          <p:cNvCxnSpPr/>
          <p:nvPr/>
        </p:nvCxnSpPr>
        <p:spPr>
          <a:xfrm rot="-5400000">
            <a:off x="62661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04" name="Google Shape;504;p47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47"/>
          <p:cNvSpPr/>
          <p:nvPr/>
        </p:nvSpPr>
        <p:spPr>
          <a:xfrm>
            <a:off x="8797718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47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/>
          <p:nvPr/>
        </p:nvSpPr>
        <p:spPr>
          <a:xfrm>
            <a:off x="7434234" y="1409797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 txBox="1"/>
          <p:nvPr>
            <p:ph type="ctrTitle"/>
          </p:nvPr>
        </p:nvSpPr>
        <p:spPr>
          <a:xfrm>
            <a:off x="1177950" y="1662600"/>
            <a:ext cx="62022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ist Teil der Reihe </a:t>
            </a:r>
            <a:r>
              <a:rPr b="0" i="1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Lernangebote für „KI verstehen. Zukunft gestalten. </a:t>
            </a: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des Niedersächsischen Landesinstituts für schulische Qualitätsentwicklung (NLQ Hildesheim)“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2025, V.i.S.d.P. – Christian Haake und Jörg Steinemann.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0" name="Google Shape;510;p47"/>
          <p:cNvSpPr txBox="1"/>
          <p:nvPr>
            <p:ph type="ctrTitle"/>
          </p:nvPr>
        </p:nvSpPr>
        <p:spPr>
          <a:xfrm>
            <a:off x="1229275" y="3573100"/>
            <a:ext cx="61509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steht unter der Lizenz CC BY 4.0 (https://creativecommons.org/licenses/by/4.0/deed.de). Als Namensnennung im Sinne der Lizenz ist vorgesehen: „Agentur J&amp;K – Jöran und Konsorten im Auftrag des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Niedersächsischen Landesinstituts für schulische Qualitätsentwicklung (NLQ Hildesheim)“.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11" name="Google Shape;511;p47" title="KI-Kompetenzraster_Logo_ohnePfe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175" y="2855864"/>
            <a:ext cx="936262" cy="74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7" title="b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175" y="4483975"/>
            <a:ext cx="1266000" cy="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7"/>
          <p:cNvSpPr txBox="1"/>
          <p:nvPr>
            <p:ph type="ctrTitle"/>
          </p:nvPr>
        </p:nvSpPr>
        <p:spPr>
          <a:xfrm>
            <a:off x="1355925" y="-73875"/>
            <a:ext cx="64845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Funktionsweise von KI</a:t>
            </a:r>
            <a:endParaRPr sz="2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2"/>
          <p:cNvCxnSpPr/>
          <p:nvPr/>
        </p:nvCxnSpPr>
        <p:spPr>
          <a:xfrm flipH="1">
            <a:off x="-1785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65" name="Google Shape;65;p12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66" name="Google Shape;66;p12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" name="Google Shape;67;p12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" name="Google Shape;68;p12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9" name="Google Shape;69;p12" title="M1.1-2_B0_B1_Warum_ist_das_Thema_Wichtig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8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48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20" name="Google Shape;520;p48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521" name="Google Shape;521;p48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22" name="Google Shape;522;p48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23" name="Google Shape;523;p48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24" name="Google Shape;524;p48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48"/>
          <p:cNvSpPr/>
          <p:nvPr/>
        </p:nvSpPr>
        <p:spPr>
          <a:xfrm>
            <a:off x="8736660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48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8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8"/>
          <p:cNvSpPr txBox="1"/>
          <p:nvPr>
            <p:ph type="ctrTitle"/>
          </p:nvPr>
        </p:nvSpPr>
        <p:spPr>
          <a:xfrm>
            <a:off x="2016150" y="626825"/>
            <a:ext cx="58878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„digital life 1“ von soneproject steht unter der Lizenz CC 0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https://freesound.org/people/soneproject/sounds/244356/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„Magic Stars Retro Sparkle“ von smokinghotdog steht unter der 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Lizenz CC 0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https://freesound.org/people/smokinghotdog/sounds/584244/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„writing - chalk - center 01.wav“ von Anthousai steht unter der Lizenz CC 0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(https://freesound.org/people/Anthousai/sounds/398491/)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9" name="Google Shape;529;p48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49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36" name="Google Shape;536;p49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537" name="Google Shape;537;p49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38" name="Google Shape;538;p49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39" name="Google Shape;539;p49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40" name="Google Shape;540;p49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49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9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9"/>
          <p:cNvSpPr txBox="1"/>
          <p:nvPr>
            <p:ph type="ctrTitle"/>
          </p:nvPr>
        </p:nvSpPr>
        <p:spPr>
          <a:xfrm>
            <a:off x="2016150" y="626825"/>
            <a:ext cx="55962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„Robot SVG Vector“ von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https://www.svgrepo.com/svg/217250/robot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https://www.svgrepo.com/svg/217210/alien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https://www.svgrepo.com/svg/217218/alien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0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0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0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0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0"/>
          <p:cNvSpPr/>
          <p:nvPr/>
        </p:nvSpPr>
        <p:spPr>
          <a:xfrm>
            <a:off x="2091075" y="514950"/>
            <a:ext cx="5368500" cy="1500900"/>
          </a:xfrm>
          <a:prstGeom prst="wedgeRectCallout">
            <a:avLst>
              <a:gd fmla="val -34015" name="adj1"/>
              <a:gd fmla="val 96675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0"/>
          <p:cNvSpPr txBox="1"/>
          <p:nvPr>
            <p:ph idx="4294967295" type="title"/>
          </p:nvPr>
        </p:nvSpPr>
        <p:spPr>
          <a:xfrm>
            <a:off x="1978000" y="7488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Fun Fact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55" name="Google Shape;555;p50"/>
          <p:cNvGrpSpPr/>
          <p:nvPr/>
        </p:nvGrpSpPr>
        <p:grpSpPr>
          <a:xfrm>
            <a:off x="974339" y="1784554"/>
            <a:ext cx="3077275" cy="3317672"/>
            <a:chOff x="7789214" y="1726379"/>
            <a:chExt cx="3077275" cy="3317672"/>
          </a:xfrm>
        </p:grpSpPr>
        <p:pic>
          <p:nvPicPr>
            <p:cNvPr id="556" name="Google Shape;55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8" name="Google Shape;558;p50" title="M1.1-2_E1_Fun_Fact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1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51"/>
          <p:cNvCxnSpPr/>
          <p:nvPr/>
        </p:nvCxnSpPr>
        <p:spPr>
          <a:xfrm flipH="1">
            <a:off x="187850" y="885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65" name="Google Shape;565;p51"/>
          <p:cNvSpPr txBox="1"/>
          <p:nvPr>
            <p:ph idx="4294967295" type="title"/>
          </p:nvPr>
        </p:nvSpPr>
        <p:spPr>
          <a:xfrm>
            <a:off x="262575" y="410125"/>
            <a:ext cx="89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sap"/>
                <a:ea typeface="Asap"/>
                <a:cs typeface="Asap"/>
                <a:sym typeface="Asap"/>
              </a:rPr>
              <a:t>Fun Fact</a:t>
            </a:r>
            <a:endParaRPr sz="2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66" name="Google Shape;566;p51"/>
          <p:cNvSpPr txBox="1"/>
          <p:nvPr/>
        </p:nvSpPr>
        <p:spPr>
          <a:xfrm>
            <a:off x="1296675" y="1331550"/>
            <a:ext cx="6550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01F17"/>
                </a:solidFill>
                <a:latin typeface="Asap"/>
                <a:ea typeface="Asap"/>
                <a:cs typeface="Asap"/>
                <a:sym typeface="Asap"/>
              </a:rPr>
              <a:t>Ein Gedicht von Perplexity und ChatGPT</a:t>
            </a:r>
            <a:endParaRPr b="1" sz="1600">
              <a:solidFill>
                <a:srgbClr val="801F17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Asap"/>
                <a:ea typeface="Asap"/>
                <a:cs typeface="Asap"/>
                <a:sym typeface="Asap"/>
              </a:rPr>
              <a:t>Wenn du ein Sprachmodell bittest, ein Gedicht zu schreiben,</a:t>
            </a:r>
            <a:endParaRPr i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Asap"/>
                <a:ea typeface="Asap"/>
                <a:cs typeface="Asap"/>
                <a:sym typeface="Asap"/>
              </a:rPr>
              <a:t>wird es nicht in Reimen denken oder Erinnerungen treiben.</a:t>
            </a:r>
            <a:endParaRPr i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Asap"/>
                <a:ea typeface="Asap"/>
                <a:cs typeface="Asap"/>
                <a:sym typeface="Asap"/>
              </a:rPr>
              <a:t>Stattdessen wählt es Wort für Wort geschickt,</a:t>
            </a:r>
            <a:endParaRPr i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Asap"/>
                <a:ea typeface="Asap"/>
                <a:cs typeface="Asap"/>
                <a:sym typeface="Asap"/>
              </a:rPr>
              <a:t>was statistisch am besten in den Kontext passt und glückt.</a:t>
            </a:r>
            <a:endParaRPr i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Asap"/>
                <a:ea typeface="Asap"/>
                <a:cs typeface="Asap"/>
                <a:sym typeface="Asap"/>
              </a:rPr>
              <a:t>Es kennt Milliarden von Beispielen, die es studiert,</a:t>
            </a:r>
            <a:endParaRPr i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Asap"/>
                <a:ea typeface="Asap"/>
                <a:cs typeface="Asap"/>
                <a:sym typeface="Asap"/>
              </a:rPr>
              <a:t>doch echte Kreativität wird dabei nicht kreiert.</a:t>
            </a:r>
            <a:endParaRPr i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Asap"/>
                <a:ea typeface="Asap"/>
                <a:cs typeface="Asap"/>
                <a:sym typeface="Asap"/>
              </a:rPr>
              <a:t>Es ist keine Kunst, kein schöpferisches Licht,</a:t>
            </a:r>
            <a:endParaRPr i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>
                <a:latin typeface="Asap"/>
                <a:ea typeface="Asap"/>
                <a:cs typeface="Asap"/>
                <a:sym typeface="Asap"/>
              </a:rPr>
              <a:t>nur Statistik, die uns beeindruckende Texte verspricht.</a:t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3"/>
          <p:cNvCxnSpPr/>
          <p:nvPr/>
        </p:nvCxnSpPr>
        <p:spPr>
          <a:xfrm flipH="1" rot="-5400000">
            <a:off x="6914375" y="-6741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6" name="Google Shape;76;p13"/>
          <p:cNvCxnSpPr/>
          <p:nvPr/>
        </p:nvCxnSpPr>
        <p:spPr>
          <a:xfrm flipH="1">
            <a:off x="-19311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77" name="Google Shape;77;p13"/>
          <p:cNvGrpSpPr/>
          <p:nvPr/>
        </p:nvGrpSpPr>
        <p:grpSpPr>
          <a:xfrm>
            <a:off x="287378" y="1600354"/>
            <a:ext cx="2608821" cy="3368881"/>
            <a:chOff x="287350" y="2057551"/>
            <a:chExt cx="1939500" cy="2263424"/>
          </a:xfrm>
        </p:grpSpPr>
        <p:sp>
          <p:nvSpPr>
            <p:cNvPr id="78" name="Google Shape;78;p13"/>
            <p:cNvSpPr/>
            <p:nvPr/>
          </p:nvSpPr>
          <p:spPr>
            <a:xfrm>
              <a:off x="287350" y="2360476"/>
              <a:ext cx="19395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79" name="Google Shape;79;p13"/>
            <p:cNvCxnSpPr/>
            <p:nvPr/>
          </p:nvCxnSpPr>
          <p:spPr>
            <a:xfrm>
              <a:off x="1202196" y="2057551"/>
              <a:ext cx="0" cy="30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0" name="Google Shape;80;p13"/>
          <p:cNvGrpSpPr/>
          <p:nvPr/>
        </p:nvGrpSpPr>
        <p:grpSpPr>
          <a:xfrm>
            <a:off x="3121423" y="1424445"/>
            <a:ext cx="2808569" cy="3561032"/>
            <a:chOff x="2394300" y="2057509"/>
            <a:chExt cx="2088000" cy="2263416"/>
          </a:xfrm>
        </p:grpSpPr>
        <p:sp>
          <p:nvSpPr>
            <p:cNvPr id="81" name="Google Shape;81;p13"/>
            <p:cNvSpPr/>
            <p:nvPr/>
          </p:nvSpPr>
          <p:spPr>
            <a:xfrm>
              <a:off x="2394300" y="2360425"/>
              <a:ext cx="20880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82" name="Google Shape;82;p13"/>
            <p:cNvCxnSpPr/>
            <p:nvPr/>
          </p:nvCxnSpPr>
          <p:spPr>
            <a:xfrm>
              <a:off x="3507413" y="2057509"/>
              <a:ext cx="3600" cy="30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" name="Google Shape;83;p13"/>
          <p:cNvSpPr txBox="1"/>
          <p:nvPr>
            <p:ph idx="4294967295" type="title"/>
          </p:nvPr>
        </p:nvSpPr>
        <p:spPr>
          <a:xfrm>
            <a:off x="429525" y="169000"/>
            <a:ext cx="77040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287350" y="834175"/>
            <a:ext cx="2654100" cy="7680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Grundlegendes Verständnis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6201562" y="1418956"/>
            <a:ext cx="2654557" cy="3560920"/>
            <a:chOff x="6172425" y="2300463"/>
            <a:chExt cx="2846100" cy="2553913"/>
          </a:xfrm>
        </p:grpSpPr>
        <p:sp>
          <p:nvSpPr>
            <p:cNvPr id="86" name="Google Shape;86;p13"/>
            <p:cNvSpPr/>
            <p:nvPr/>
          </p:nvSpPr>
          <p:spPr>
            <a:xfrm>
              <a:off x="6172425" y="2720175"/>
              <a:ext cx="2846100" cy="2134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87" name="Google Shape;87;p13"/>
            <p:cNvCxnSpPr/>
            <p:nvPr/>
          </p:nvCxnSpPr>
          <p:spPr>
            <a:xfrm>
              <a:off x="7717025" y="2300463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" name="Google Shape;88;p13"/>
          <p:cNvSpPr txBox="1"/>
          <p:nvPr/>
        </p:nvSpPr>
        <p:spPr>
          <a:xfrm>
            <a:off x="3118643" y="835975"/>
            <a:ext cx="28086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 der Schule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06572" y="835975"/>
            <a:ext cx="26541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 der Bildungs- und Schulverwaltung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319564" y="1938349"/>
            <a:ext cx="2654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1333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fundierte Entscheidungen treffen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333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Potenziale nutzen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333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Risiken einschätzen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8288" lvl="0" marL="10972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87488" y="4171074"/>
            <a:ext cx="280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 aktiv, kritisch und reflektiert gestalten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8744175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3191511" y="1903074"/>
            <a:ext cx="27225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33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prägt zunehmend den Lernalltag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333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Erstellung Unterrichtsmaterialien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333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individualisiertes Feedback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333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unterstützte Bewertungen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333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Funktionsweise verstehen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333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Möglichkeiten verstehen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333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Grenzen verstehen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8288" lvl="0" marL="1828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3123766" y="4171073"/>
            <a:ext cx="280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Lernprozesse sinnvoll und verantwortungsvoll begleiten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264140" y="1938349"/>
            <a:ext cx="26541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1333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zukünftige Entwicklungen aktiv mitgestalten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333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●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zunehmend Einfluss auf Prozesse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21920" lvl="1" marL="640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○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Datenanalyse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21920" lvl="1" marL="640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○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Entscheidungsunterstützung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21920" lvl="1" marL="640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○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automatisierte Kommunikation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21920" lvl="1" marL="640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○"/>
            </a:pPr>
            <a:r>
              <a:rPr lang="en" sz="1200">
                <a:latin typeface="Asap"/>
                <a:ea typeface="Asap"/>
                <a:cs typeface="Asap"/>
                <a:sym typeface="Asap"/>
              </a:rPr>
              <a:t>digitale Auskunftssysteme</a:t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sap"/>
              <a:ea typeface="Asap"/>
              <a:cs typeface="Asap"/>
              <a:sym typeface="Asap"/>
            </a:endParaRPr>
          </a:p>
          <a:p>
            <a:pPr indent="-18288" lvl="0" marL="10972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159953" y="4171073"/>
            <a:ext cx="2808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informierte und handlungsfähige Haltung gegenüber KI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-4236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1894050" y="453375"/>
            <a:ext cx="5368500" cy="2225700"/>
          </a:xfrm>
          <a:prstGeom prst="wedgeRectCallout">
            <a:avLst>
              <a:gd fmla="val -33721" name="adj1"/>
              <a:gd fmla="val 74917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>
            <p:ph idx="4294967295" type="title"/>
          </p:nvPr>
        </p:nvSpPr>
        <p:spPr>
          <a:xfrm>
            <a:off x="1768575" y="7377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09" name="Google Shape;109;p14"/>
          <p:cNvGrpSpPr/>
          <p:nvPr/>
        </p:nvGrpSpPr>
        <p:grpSpPr>
          <a:xfrm>
            <a:off x="723339" y="1723654"/>
            <a:ext cx="3077275" cy="3419845"/>
            <a:chOff x="1560539" y="1495504"/>
            <a:chExt cx="3077275" cy="3419845"/>
          </a:xfrm>
        </p:grpSpPr>
        <p:pic>
          <p:nvPicPr>
            <p:cNvPr id="110" name="Google Shape;11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9600" y="2650200"/>
              <a:ext cx="1399150" cy="226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60539" y="1495504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14" title="M1.1-2_C0_Die_verschiedenen_Aspekte_im_Detail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6673852" y="3282471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>
            <p:ph idx="4294967295" type="title"/>
          </p:nvPr>
        </p:nvSpPr>
        <p:spPr>
          <a:xfrm>
            <a:off x="424400" y="-1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WORUM GEHT ES </a:t>
            </a:r>
            <a:br>
              <a:rPr lang="en">
                <a:latin typeface="Asap"/>
                <a:ea typeface="Asap"/>
                <a:cs typeface="Asap"/>
                <a:sym typeface="Asap"/>
              </a:rPr>
            </a:br>
            <a:r>
              <a:rPr lang="en">
                <a:latin typeface="Asap"/>
                <a:ea typeface="Asap"/>
                <a:cs typeface="Asap"/>
                <a:sym typeface="Asap"/>
              </a:rPr>
              <a:t>IN DIESEM VIDEO?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19" name="Google Shape;119;p15"/>
          <p:cNvCxnSpPr/>
          <p:nvPr/>
        </p:nvCxnSpPr>
        <p:spPr>
          <a:xfrm rot="10800000">
            <a:off x="6733528" y="-1077325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0" name="Google Shape;120;p15"/>
          <p:cNvCxnSpPr/>
          <p:nvPr/>
        </p:nvCxnSpPr>
        <p:spPr>
          <a:xfrm flipH="1">
            <a:off x="-1038298" y="1113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1" name="Google Shape;121;p15"/>
          <p:cNvSpPr txBox="1"/>
          <p:nvPr>
            <p:ph idx="4294967295" type="title"/>
          </p:nvPr>
        </p:nvSpPr>
        <p:spPr>
          <a:xfrm>
            <a:off x="1112825" y="1286738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01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2" name="Google Shape;122;p15"/>
          <p:cNvSpPr txBox="1"/>
          <p:nvPr>
            <p:ph idx="4294967295" type="subTitle"/>
          </p:nvPr>
        </p:nvSpPr>
        <p:spPr>
          <a:xfrm>
            <a:off x="1649225" y="12867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Grundprinzipien von Künstlicher Intelligenz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3" name="Google Shape;123;p15"/>
          <p:cNvSpPr txBox="1"/>
          <p:nvPr>
            <p:ph idx="4294967295" type="title"/>
          </p:nvPr>
        </p:nvSpPr>
        <p:spPr>
          <a:xfrm>
            <a:off x="1112825" y="1723488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02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4" name="Google Shape;124;p15"/>
          <p:cNvSpPr txBox="1"/>
          <p:nvPr>
            <p:ph idx="4294967295" type="subTitle"/>
          </p:nvPr>
        </p:nvSpPr>
        <p:spPr>
          <a:xfrm>
            <a:off x="1649226" y="1723488"/>
            <a:ext cx="60687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v</a:t>
            </a:r>
            <a:r>
              <a:rPr b="1" lang="en">
                <a:latin typeface="Asap"/>
                <a:ea typeface="Asap"/>
                <a:cs typeface="Asap"/>
                <a:sym typeface="Asap"/>
              </a:rPr>
              <a:t>on LLMs bis Transformer – Technischer Einblick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5" name="Google Shape;125;p15"/>
          <p:cNvSpPr txBox="1"/>
          <p:nvPr>
            <p:ph idx="4294967295" type="title"/>
          </p:nvPr>
        </p:nvSpPr>
        <p:spPr>
          <a:xfrm>
            <a:off x="1118825" y="2166000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03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6" name="Google Shape;126;p15"/>
          <p:cNvSpPr txBox="1"/>
          <p:nvPr>
            <p:ph idx="4294967295" type="subTitle"/>
          </p:nvPr>
        </p:nvSpPr>
        <p:spPr>
          <a:xfrm>
            <a:off x="1655225" y="2160237"/>
            <a:ext cx="53223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Trainingsparadigmen und Modelloptimierung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7" name="Google Shape;127;p15"/>
          <p:cNvSpPr txBox="1"/>
          <p:nvPr>
            <p:ph idx="4294967295" type="title"/>
          </p:nvPr>
        </p:nvSpPr>
        <p:spPr>
          <a:xfrm>
            <a:off x="1118825" y="2608538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04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8" name="Google Shape;128;p15"/>
          <p:cNvSpPr txBox="1"/>
          <p:nvPr>
            <p:ph idx="4294967295" type="subTitle"/>
          </p:nvPr>
        </p:nvSpPr>
        <p:spPr>
          <a:xfrm>
            <a:off x="1655225" y="2608550"/>
            <a:ext cx="69126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Feinabstimmung von KI-Modellen: Prompt Engineering, RLHF und die Rolle spezialisierter Berufe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9" name="Google Shape;129;p15"/>
          <p:cNvSpPr txBox="1"/>
          <p:nvPr>
            <p:ph idx="4294967295" type="title"/>
          </p:nvPr>
        </p:nvSpPr>
        <p:spPr>
          <a:xfrm>
            <a:off x="1118825" y="3051072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05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0" name="Google Shape;130;p15"/>
          <p:cNvSpPr txBox="1"/>
          <p:nvPr>
            <p:ph idx="4294967295" type="subTitle"/>
          </p:nvPr>
        </p:nvSpPr>
        <p:spPr>
          <a:xfrm>
            <a:off x="1655225" y="3051062"/>
            <a:ext cx="42405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Modellqualität und Benchmarks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1" name="Google Shape;131;p15"/>
          <p:cNvSpPr txBox="1"/>
          <p:nvPr>
            <p:ph idx="4294967295" type="title"/>
          </p:nvPr>
        </p:nvSpPr>
        <p:spPr>
          <a:xfrm>
            <a:off x="1118825" y="3510897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06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2" name="Google Shape;132;p15"/>
          <p:cNvSpPr txBox="1"/>
          <p:nvPr>
            <p:ph idx="4294967295" type="subTitle"/>
          </p:nvPr>
        </p:nvSpPr>
        <p:spPr>
          <a:xfrm>
            <a:off x="1655225" y="3510887"/>
            <a:ext cx="42405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Multimodale KI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3" name="Google Shape;133;p15"/>
          <p:cNvSpPr txBox="1"/>
          <p:nvPr>
            <p:ph idx="4294967295" type="title"/>
          </p:nvPr>
        </p:nvSpPr>
        <p:spPr>
          <a:xfrm>
            <a:off x="1112825" y="3970722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07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4" name="Google Shape;134;p15"/>
          <p:cNvSpPr txBox="1"/>
          <p:nvPr>
            <p:ph idx="4294967295" type="subTitle"/>
          </p:nvPr>
        </p:nvSpPr>
        <p:spPr>
          <a:xfrm>
            <a:off x="1649225" y="3970712"/>
            <a:ext cx="42405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Praxisbeispiel: </a:t>
            </a:r>
            <a:r>
              <a:rPr b="1" lang="en">
                <a:latin typeface="Asap"/>
                <a:ea typeface="Asap"/>
                <a:cs typeface="Asap"/>
                <a:sym typeface="Asap"/>
              </a:rPr>
              <a:t>Soekia 2.0 und SoekiaGPT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5" name="Google Shape;135;p15"/>
          <p:cNvSpPr txBox="1"/>
          <p:nvPr>
            <p:ph idx="4294967295" type="title"/>
          </p:nvPr>
        </p:nvSpPr>
        <p:spPr>
          <a:xfrm>
            <a:off x="1112825" y="4427922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08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6" name="Google Shape;136;p15"/>
          <p:cNvSpPr txBox="1"/>
          <p:nvPr>
            <p:ph idx="4294967295" type="subTitle"/>
          </p:nvPr>
        </p:nvSpPr>
        <p:spPr>
          <a:xfrm>
            <a:off x="1649225" y="4427912"/>
            <a:ext cx="42405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Herausforderungen und offene Fragen</a:t>
            </a:r>
            <a:endParaRPr i="1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2975375" y="1216800"/>
            <a:ext cx="56838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Grundprinzipien von Künstlicher Intelligenz</a:t>
            </a:r>
            <a:endParaRPr b="1" sz="36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43" name="Google Shape;143;p16"/>
          <p:cNvGrpSpPr/>
          <p:nvPr/>
        </p:nvGrpSpPr>
        <p:grpSpPr>
          <a:xfrm>
            <a:off x="967700" y="1130200"/>
            <a:ext cx="2030501" cy="1564524"/>
            <a:chOff x="967700" y="1130200"/>
            <a:chExt cx="2030501" cy="1564524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1311225" y="1430500"/>
              <a:ext cx="1411800" cy="10320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5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" name="Google Shape;1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7700" y="1130200"/>
              <a:ext cx="2030501" cy="1564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16"/>
          <p:cNvGrpSpPr/>
          <p:nvPr/>
        </p:nvGrpSpPr>
        <p:grpSpPr>
          <a:xfrm>
            <a:off x="3396363" y="2397650"/>
            <a:ext cx="3230424" cy="2974451"/>
            <a:chOff x="1648713" y="2169050"/>
            <a:chExt cx="3230424" cy="2974451"/>
          </a:xfrm>
        </p:grpSpPr>
        <p:pic>
          <p:nvPicPr>
            <p:cNvPr id="147" name="Google Shape;14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16" title="M1.1-2_D0_D1_Grundprinzipien_von_Künstlicher_Intelligenz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7"/>
          <p:cNvGrpSpPr/>
          <p:nvPr/>
        </p:nvGrpSpPr>
        <p:grpSpPr>
          <a:xfrm>
            <a:off x="5023474" y="1122231"/>
            <a:ext cx="3268445" cy="3762717"/>
            <a:chOff x="287350" y="2057551"/>
            <a:chExt cx="1939500" cy="2263424"/>
          </a:xfrm>
        </p:grpSpPr>
        <p:sp>
          <p:nvSpPr>
            <p:cNvPr id="156" name="Google Shape;156;p17"/>
            <p:cNvSpPr/>
            <p:nvPr/>
          </p:nvSpPr>
          <p:spPr>
            <a:xfrm>
              <a:off x="287350" y="2360476"/>
              <a:ext cx="19395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157" name="Google Shape;157;p17"/>
            <p:cNvCxnSpPr/>
            <p:nvPr/>
          </p:nvCxnSpPr>
          <p:spPr>
            <a:xfrm>
              <a:off x="1202196" y="2057551"/>
              <a:ext cx="0" cy="30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8" name="Google Shape;158;p17"/>
          <p:cNvGrpSpPr/>
          <p:nvPr/>
        </p:nvGrpSpPr>
        <p:grpSpPr>
          <a:xfrm>
            <a:off x="783896" y="1274585"/>
            <a:ext cx="3087943" cy="1764106"/>
            <a:chOff x="2394300" y="2057509"/>
            <a:chExt cx="2088000" cy="2263416"/>
          </a:xfrm>
        </p:grpSpPr>
        <p:sp>
          <p:nvSpPr>
            <p:cNvPr id="159" name="Google Shape;159;p17"/>
            <p:cNvSpPr/>
            <p:nvPr/>
          </p:nvSpPr>
          <p:spPr>
            <a:xfrm>
              <a:off x="2394300" y="2360425"/>
              <a:ext cx="20880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160" name="Google Shape;160;p17"/>
            <p:cNvCxnSpPr/>
            <p:nvPr/>
          </p:nvCxnSpPr>
          <p:spPr>
            <a:xfrm>
              <a:off x="3507413" y="2057509"/>
              <a:ext cx="3600" cy="30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17"/>
          <p:cNvSpPr txBox="1"/>
          <p:nvPr>
            <p:ph idx="4294967295" type="subTitle"/>
          </p:nvPr>
        </p:nvSpPr>
        <p:spPr>
          <a:xfrm>
            <a:off x="21730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Was ist Künstliche Intelligenz (KI)?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681000" y="804825"/>
            <a:ext cx="32907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Klassische Programmierung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5023422" y="804825"/>
            <a:ext cx="32685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3434850" y="755675"/>
            <a:ext cx="212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801F17"/>
                </a:solidFill>
                <a:latin typeface="Asap"/>
                <a:ea typeface="Asap"/>
                <a:cs typeface="Asap"/>
                <a:sym typeface="Asap"/>
              </a:rPr>
              <a:t>vs</a:t>
            </a:r>
            <a:r>
              <a:rPr lang="en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882000" y="1537075"/>
            <a:ext cx="2969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Entwickler und Entwicklerinnen schreiben alle Regeln vor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System führt genau das aus, was vorgegeben wurde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5023425" y="1537075"/>
            <a:ext cx="3208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Maschinen mit menschenähnlichen kognitiven Fähigkeiten ausstatten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Grundlage für KI sind Algorithmen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Regeln werden nicht vollständig vorgegeben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System lernt aus Daten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erkennt Muster, Zusammenhänge und Regularitäten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Gesichter erkennen, Sprache verarbeiten oder Texte schreiben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